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68"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6" r:id="rId22"/>
    <p:sldId id="327" r:id="rId23"/>
    <p:sldId id="328" r:id="rId24"/>
    <p:sldId id="329" r:id="rId25"/>
    <p:sldId id="330" r:id="rId26"/>
    <p:sldId id="331" r:id="rId27"/>
    <p:sldId id="332" r:id="rId28"/>
    <p:sldId id="33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DBF7"/>
    <a:srgbClr val="6888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19" autoAdjust="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6/2/2021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722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6/2/2021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52010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6/2/2021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7040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6/2/2021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52231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6/2/2021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16775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6/2/2021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4226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6/2/2021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4072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6/2/2021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41185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6/2/2021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84398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6/2/2021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0708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F0502020204030204"/>
              <a:ea typeface="+mn-ea"/>
              <a:cs typeface="+mn-cs"/>
            </a:endParaRPr>
          </a:p>
        </p:txBody>
      </p:sp>
      <p:sp>
        <p:nvSpPr>
          <p:cNvPr id="2" name="Title 1">
            <a:extLst>
              <a:ext uri="{FF2B5EF4-FFF2-40B4-BE49-F238E27FC236}">
                <a16:creationId xmlns:a16="http://schemas.microsoft.com/office/drawing/2014/main" id="{4010AF38-26DF-48B3-952C-4A9091D6863C}"/>
              </a:ext>
            </a:extLst>
          </p:cNvPr>
          <p:cNvSpPr>
            <a:spLocks noGrp="1"/>
          </p:cNvSpPr>
          <p:nvPr>
            <p:ph type="ctrTitle"/>
          </p:nvPr>
        </p:nvSpPr>
        <p:spPr>
          <a:xfrm>
            <a:off x="648929" y="639097"/>
            <a:ext cx="6253317" cy="3686015"/>
          </a:xfrm>
        </p:spPr>
        <p:txBody>
          <a:bodyPr>
            <a:normAutofit/>
          </a:bodyPr>
          <a:lstStyle/>
          <a:p>
            <a:r>
              <a:rPr lang="en-US" sz="3600" dirty="0"/>
              <a:t>[YOUR COMPANY NAME] </a:t>
            </a:r>
            <a:br>
              <a:rPr lang="en-US" sz="3600" dirty="0"/>
            </a:br>
            <a:r>
              <a:rPr lang="en-US" sz="3600" dirty="0"/>
              <a:t>SOCIAL MEDIA STRATEGY</a:t>
            </a:r>
            <a:br>
              <a:rPr lang="en-US" sz="8000" dirty="0"/>
            </a:br>
            <a:endParaRPr lang="en-US" sz="8000" dirty="0"/>
          </a:p>
        </p:txBody>
      </p:sp>
      <p:sp>
        <p:nvSpPr>
          <p:cNvPr id="3" name="Subtitle 2">
            <a:extLst>
              <a:ext uri="{FF2B5EF4-FFF2-40B4-BE49-F238E27FC236}">
                <a16:creationId xmlns:a16="http://schemas.microsoft.com/office/drawing/2014/main" id="{37FC2D8F-56D2-4ADF-B439-0E09E7C37894}"/>
              </a:ext>
            </a:extLst>
          </p:cNvPr>
          <p:cNvSpPr>
            <a:spLocks noGrp="1"/>
          </p:cNvSpPr>
          <p:nvPr>
            <p:ph type="subTitle" idx="1"/>
          </p:nvPr>
        </p:nvSpPr>
        <p:spPr>
          <a:xfrm>
            <a:off x="632899" y="4672738"/>
            <a:ext cx="6269347" cy="1686493"/>
          </a:xfrm>
        </p:spPr>
        <p:txBody>
          <a:bodyPr>
            <a:normAutofit/>
          </a:bodyPr>
          <a:lstStyle/>
          <a:p>
            <a:r>
              <a:rPr lang="en-US" sz="2400" dirty="0">
                <a:solidFill>
                  <a:schemeClr val="tx1">
                    <a:lumMod val="85000"/>
                    <a:lumOff val="15000"/>
                  </a:schemeClr>
                </a:solidFill>
              </a:rPr>
              <a:t>[Your Name]</a:t>
            </a:r>
          </a:p>
          <a:p>
            <a:r>
              <a:rPr lang="en-US" sz="2400" dirty="0">
                <a:solidFill>
                  <a:schemeClr val="tx1">
                    <a:lumMod val="85000"/>
                    <a:lumOff val="15000"/>
                  </a:schemeClr>
                </a:solidFill>
              </a:rPr>
              <a:t>[Your title]</a:t>
            </a:r>
          </a:p>
          <a:p>
            <a:r>
              <a:rPr lang="en-US" sz="2400" dirty="0">
                <a:solidFill>
                  <a:schemeClr val="tx1">
                    <a:lumMod val="85000"/>
                    <a:lumOff val="15000"/>
                  </a:schemeClr>
                </a:solidFill>
              </a:rPr>
              <a:t>[email address]</a:t>
            </a:r>
          </a:p>
          <a:p>
            <a:endParaRPr lang="en-US" sz="2400" dirty="0">
              <a:solidFill>
                <a:schemeClr val="tx1">
                  <a:lumMod val="85000"/>
                  <a:lumOff val="15000"/>
                </a:schemeClr>
              </a:solidFill>
            </a:endParaRPr>
          </a:p>
          <a:p>
            <a:endParaRPr lang="en-US" sz="2400" dirty="0">
              <a:solidFill>
                <a:schemeClr val="tx1">
                  <a:lumMod val="85000"/>
                  <a:lumOff val="15000"/>
                </a:schemeClr>
              </a:solidFill>
            </a:endParaRPr>
          </a:p>
          <a:p>
            <a:endParaRPr lang="en-US" sz="2400" dirty="0">
              <a:solidFill>
                <a:schemeClr val="tx1">
                  <a:lumMod val="85000"/>
                  <a:lumOff val="15000"/>
                </a:schemeClr>
              </a:solidFill>
            </a:endParaRPr>
          </a:p>
        </p:txBody>
      </p:sp>
      <p:cxnSp>
        <p:nvCxnSpPr>
          <p:cNvPr id="29" name="Straight Connector 28">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44179"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8387BA2-130B-4ABC-8EE7-32F6C18CB208}"/>
              </a:ext>
            </a:extLst>
          </p:cNvPr>
          <p:cNvPicPr>
            <a:picLocks noChangeAspect="1"/>
          </p:cNvPicPr>
          <p:nvPr/>
        </p:nvPicPr>
        <p:blipFill>
          <a:blip r:embed="rId3"/>
          <a:stretch>
            <a:fillRect/>
          </a:stretch>
        </p:blipFill>
        <p:spPr>
          <a:xfrm>
            <a:off x="7124465" y="0"/>
            <a:ext cx="5067535" cy="6858000"/>
          </a:xfrm>
          <a:prstGeom prst="rect">
            <a:avLst/>
          </a:prstGeom>
        </p:spPr>
      </p:pic>
    </p:spTree>
    <p:extLst>
      <p:ext uri="{BB962C8B-B14F-4D97-AF65-F5344CB8AC3E}">
        <p14:creationId xmlns:p14="http://schemas.microsoft.com/office/powerpoint/2010/main" val="3912747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BDBF7"/>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BC6E085-3E44-4765-8655-0AE9283B5A17}"/>
              </a:ext>
            </a:extLst>
          </p:cNvPr>
          <p:cNvSpPr>
            <a:spLocks noGrp="1"/>
          </p:cNvSpPr>
          <p:nvPr>
            <p:ph type="title"/>
          </p:nvPr>
        </p:nvSpPr>
        <p:spPr/>
        <p:txBody>
          <a:bodyPr/>
          <a:lstStyle/>
          <a:p>
            <a:r>
              <a:rPr lang="en-US" dirty="0"/>
              <a:t>Defining your audience</a:t>
            </a:r>
            <a:endParaRPr lang="en-TZ" dirty="0"/>
          </a:p>
        </p:txBody>
      </p:sp>
      <p:sp>
        <p:nvSpPr>
          <p:cNvPr id="4" name="Content Placeholder 3">
            <a:extLst>
              <a:ext uri="{FF2B5EF4-FFF2-40B4-BE49-F238E27FC236}">
                <a16:creationId xmlns:a16="http://schemas.microsoft.com/office/drawing/2014/main" id="{6573DBAB-F461-42F7-B9FD-DDD839971F9D}"/>
              </a:ext>
            </a:extLst>
          </p:cNvPr>
          <p:cNvSpPr>
            <a:spLocks noGrp="1"/>
          </p:cNvSpPr>
          <p:nvPr>
            <p:ph idx="1"/>
          </p:nvPr>
        </p:nvSpPr>
        <p:spPr/>
        <p:txBody>
          <a:bodyPr/>
          <a:lstStyle/>
          <a:p>
            <a:r>
              <a:rPr lang="en-US" dirty="0"/>
              <a:t>Knowing who your audience is key to creating content that they will like, comment on, and share.</a:t>
            </a:r>
          </a:p>
          <a:p>
            <a:r>
              <a:rPr lang="en-US" dirty="0"/>
              <a:t>It’s also important for planning how to convert followers into customers.</a:t>
            </a:r>
          </a:p>
          <a:p>
            <a:pPr marL="0" indent="0">
              <a:buNone/>
            </a:pPr>
            <a:r>
              <a:rPr lang="en-US" dirty="0"/>
              <a:t>Use the next slide to clearly and succinctly define who your target audience/customer/buyer persona(s) is.</a:t>
            </a:r>
          </a:p>
        </p:txBody>
      </p:sp>
    </p:spTree>
    <p:extLst>
      <p:ext uri="{BB962C8B-B14F-4D97-AF65-F5344CB8AC3E}">
        <p14:creationId xmlns:p14="http://schemas.microsoft.com/office/powerpoint/2010/main" val="4042019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4">
            <a:extLst>
              <a:ext uri="{FF2B5EF4-FFF2-40B4-BE49-F238E27FC236}">
                <a16:creationId xmlns:a16="http://schemas.microsoft.com/office/drawing/2014/main" id="{8D623A78-9E5F-4E33-B3F0-83FB7EA26899}"/>
              </a:ext>
            </a:extLst>
          </p:cNvPr>
          <p:cNvGraphicFramePr>
            <a:graphicFrameLocks noGrp="1"/>
          </p:cNvGraphicFramePr>
          <p:nvPr>
            <p:extLst>
              <p:ext uri="{D42A27DB-BD31-4B8C-83A1-F6EECF244321}">
                <p14:modId xmlns:p14="http://schemas.microsoft.com/office/powerpoint/2010/main" val="3050614265"/>
              </p:ext>
            </p:extLst>
          </p:nvPr>
        </p:nvGraphicFramePr>
        <p:xfrm>
          <a:off x="2032000" y="719666"/>
          <a:ext cx="8128000" cy="5573493"/>
        </p:xfrm>
        <a:graphic>
          <a:graphicData uri="http://schemas.openxmlformats.org/drawingml/2006/table">
            <a:tbl>
              <a:tblPr firstRow="1" bandRow="1">
                <a:tableStyleId>{073A0DAA-6AF3-43AB-8588-CEC1D06C72B9}</a:tableStyleId>
              </a:tblPr>
              <a:tblGrid>
                <a:gridCol w="1977292">
                  <a:extLst>
                    <a:ext uri="{9D8B030D-6E8A-4147-A177-3AD203B41FA5}">
                      <a16:colId xmlns:a16="http://schemas.microsoft.com/office/drawing/2014/main" val="3782813832"/>
                    </a:ext>
                  </a:extLst>
                </a:gridCol>
                <a:gridCol w="6150708">
                  <a:extLst>
                    <a:ext uri="{9D8B030D-6E8A-4147-A177-3AD203B41FA5}">
                      <a16:colId xmlns:a16="http://schemas.microsoft.com/office/drawing/2014/main" val="2984246202"/>
                    </a:ext>
                  </a:extLst>
                </a:gridCol>
              </a:tblGrid>
              <a:tr h="608151">
                <a:tc>
                  <a:txBody>
                    <a:bodyPr/>
                    <a:lstStyle/>
                    <a:p>
                      <a:endParaRPr lang="en-TZ"/>
                    </a:p>
                  </a:txBody>
                  <a:tcPr/>
                </a:tc>
                <a:tc>
                  <a:txBody>
                    <a:bodyPr/>
                    <a:lstStyle/>
                    <a:p>
                      <a:endParaRPr lang="en-TZ"/>
                    </a:p>
                  </a:txBody>
                  <a:tcPr/>
                </a:tc>
                <a:extLst>
                  <a:ext uri="{0D108BD9-81ED-4DB2-BD59-A6C34878D82A}">
                    <a16:rowId xmlns:a16="http://schemas.microsoft.com/office/drawing/2014/main" val="2229940854"/>
                  </a:ext>
                </a:extLst>
              </a:tr>
              <a:tr h="608151">
                <a:tc>
                  <a:txBody>
                    <a:bodyPr/>
                    <a:lstStyle/>
                    <a:p>
                      <a:r>
                        <a:rPr lang="en-US" dirty="0"/>
                        <a:t>Example job title(s)</a:t>
                      </a:r>
                      <a:endParaRPr lang="en-TZ" dirty="0"/>
                    </a:p>
                  </a:txBody>
                  <a:tcPr/>
                </a:tc>
                <a:tc>
                  <a:txBody>
                    <a:bodyPr/>
                    <a:lstStyle/>
                    <a:p>
                      <a:endParaRPr lang="en-TZ"/>
                    </a:p>
                  </a:txBody>
                  <a:tcPr/>
                </a:tc>
                <a:extLst>
                  <a:ext uri="{0D108BD9-81ED-4DB2-BD59-A6C34878D82A}">
                    <a16:rowId xmlns:a16="http://schemas.microsoft.com/office/drawing/2014/main" val="3531582280"/>
                  </a:ext>
                </a:extLst>
              </a:tr>
              <a:tr h="608151">
                <a:tc>
                  <a:txBody>
                    <a:bodyPr/>
                    <a:lstStyle/>
                    <a:p>
                      <a:r>
                        <a:rPr lang="en-US" dirty="0"/>
                        <a:t>Needs(s)</a:t>
                      </a:r>
                      <a:endParaRPr lang="en-TZ" dirty="0"/>
                    </a:p>
                  </a:txBody>
                  <a:tcPr/>
                </a:tc>
                <a:tc>
                  <a:txBody>
                    <a:bodyPr/>
                    <a:lstStyle/>
                    <a:p>
                      <a:endParaRPr lang="en-TZ"/>
                    </a:p>
                  </a:txBody>
                  <a:tcPr/>
                </a:tc>
                <a:extLst>
                  <a:ext uri="{0D108BD9-81ED-4DB2-BD59-A6C34878D82A}">
                    <a16:rowId xmlns:a16="http://schemas.microsoft.com/office/drawing/2014/main" val="1013708638"/>
                  </a:ext>
                </a:extLst>
              </a:tr>
              <a:tr h="608151">
                <a:tc>
                  <a:txBody>
                    <a:bodyPr/>
                    <a:lstStyle/>
                    <a:p>
                      <a:r>
                        <a:rPr lang="en-US" dirty="0"/>
                        <a:t>Pain Point(s)</a:t>
                      </a:r>
                      <a:endParaRPr lang="en-TZ" dirty="0"/>
                    </a:p>
                  </a:txBody>
                  <a:tcPr/>
                </a:tc>
                <a:tc>
                  <a:txBody>
                    <a:bodyPr/>
                    <a:lstStyle/>
                    <a:p>
                      <a:endParaRPr lang="en-TZ"/>
                    </a:p>
                  </a:txBody>
                  <a:tcPr/>
                </a:tc>
                <a:extLst>
                  <a:ext uri="{0D108BD9-81ED-4DB2-BD59-A6C34878D82A}">
                    <a16:rowId xmlns:a16="http://schemas.microsoft.com/office/drawing/2014/main" val="872111700"/>
                  </a:ext>
                </a:extLst>
              </a:tr>
              <a:tr h="608151">
                <a:tc>
                  <a:txBody>
                    <a:bodyPr/>
                    <a:lstStyle/>
                    <a:p>
                      <a:r>
                        <a:rPr lang="en-US" dirty="0"/>
                        <a:t>Preferred social network(s)</a:t>
                      </a:r>
                      <a:endParaRPr lang="en-TZ" dirty="0"/>
                    </a:p>
                  </a:txBody>
                  <a:tcPr/>
                </a:tc>
                <a:tc>
                  <a:txBody>
                    <a:bodyPr/>
                    <a:lstStyle/>
                    <a:p>
                      <a:endParaRPr lang="en-TZ"/>
                    </a:p>
                  </a:txBody>
                  <a:tcPr/>
                </a:tc>
                <a:extLst>
                  <a:ext uri="{0D108BD9-81ED-4DB2-BD59-A6C34878D82A}">
                    <a16:rowId xmlns:a16="http://schemas.microsoft.com/office/drawing/2014/main" val="2587856952"/>
                  </a:ext>
                </a:extLst>
              </a:tr>
              <a:tr h="608151">
                <a:tc>
                  <a:txBody>
                    <a:bodyPr/>
                    <a:lstStyle/>
                    <a:p>
                      <a:r>
                        <a:rPr lang="en-US" dirty="0"/>
                        <a:t>Unique Characteristic</a:t>
                      </a:r>
                      <a:endParaRPr lang="en-TZ" dirty="0"/>
                    </a:p>
                  </a:txBody>
                  <a:tcPr/>
                </a:tc>
                <a:tc>
                  <a:txBody>
                    <a:bodyPr/>
                    <a:lstStyle/>
                    <a:p>
                      <a:endParaRPr lang="en-TZ"/>
                    </a:p>
                  </a:txBody>
                  <a:tcPr/>
                </a:tc>
                <a:extLst>
                  <a:ext uri="{0D108BD9-81ED-4DB2-BD59-A6C34878D82A}">
                    <a16:rowId xmlns:a16="http://schemas.microsoft.com/office/drawing/2014/main" val="2757544820"/>
                  </a:ext>
                </a:extLst>
              </a:tr>
              <a:tr h="608151">
                <a:tc>
                  <a:txBody>
                    <a:bodyPr/>
                    <a:lstStyle/>
                    <a:p>
                      <a:r>
                        <a:rPr lang="en-US" dirty="0"/>
                        <a:t>[Other characteristic]</a:t>
                      </a:r>
                      <a:endParaRPr lang="en-TZ" dirty="0"/>
                    </a:p>
                  </a:txBody>
                  <a:tcPr/>
                </a:tc>
                <a:tc>
                  <a:txBody>
                    <a:bodyPr/>
                    <a:lstStyle/>
                    <a:p>
                      <a:endParaRPr lang="en-TZ"/>
                    </a:p>
                  </a:txBody>
                  <a:tcPr/>
                </a:tc>
                <a:extLst>
                  <a:ext uri="{0D108BD9-81ED-4DB2-BD59-A6C34878D82A}">
                    <a16:rowId xmlns:a16="http://schemas.microsoft.com/office/drawing/2014/main" val="3869708522"/>
                  </a:ext>
                </a:extLst>
              </a:tr>
              <a:tr h="608151">
                <a:tc>
                  <a:txBody>
                    <a:bodyPr/>
                    <a:lstStyle/>
                    <a:p>
                      <a:r>
                        <a:rPr lang="en-US" dirty="0"/>
                        <a:t>[Other characteristic, e.g. age, sex, location, etc.]</a:t>
                      </a:r>
                      <a:endParaRPr lang="en-TZ" dirty="0"/>
                    </a:p>
                  </a:txBody>
                  <a:tcPr/>
                </a:tc>
                <a:tc>
                  <a:txBody>
                    <a:bodyPr/>
                    <a:lstStyle/>
                    <a:p>
                      <a:endParaRPr lang="en-TZ" dirty="0"/>
                    </a:p>
                  </a:txBody>
                  <a:tcPr/>
                </a:tc>
                <a:extLst>
                  <a:ext uri="{0D108BD9-81ED-4DB2-BD59-A6C34878D82A}">
                    <a16:rowId xmlns:a16="http://schemas.microsoft.com/office/drawing/2014/main" val="2746279518"/>
                  </a:ext>
                </a:extLst>
              </a:tr>
            </a:tbl>
          </a:graphicData>
        </a:graphic>
      </p:graphicFrame>
    </p:spTree>
    <p:extLst>
      <p:ext uri="{BB962C8B-B14F-4D97-AF65-F5344CB8AC3E}">
        <p14:creationId xmlns:p14="http://schemas.microsoft.com/office/powerpoint/2010/main" val="2340528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E8D2E-63CD-46E4-A942-55A30E357828}"/>
              </a:ext>
            </a:extLst>
          </p:cNvPr>
          <p:cNvSpPr>
            <a:spLocks noGrp="1"/>
          </p:cNvSpPr>
          <p:nvPr>
            <p:ph type="title"/>
          </p:nvPr>
        </p:nvSpPr>
        <p:spPr>
          <a:xfrm>
            <a:off x="1097280" y="286603"/>
            <a:ext cx="10058400" cy="3919637"/>
          </a:xfrm>
        </p:spPr>
        <p:txBody>
          <a:bodyPr/>
          <a:lstStyle/>
          <a:p>
            <a:r>
              <a:rPr lang="en-US" dirty="0"/>
              <a:t>Competitive Analysis</a:t>
            </a:r>
            <a:br>
              <a:rPr lang="en-US" dirty="0"/>
            </a:br>
            <a:endParaRPr lang="en-TZ" dirty="0"/>
          </a:p>
        </p:txBody>
      </p:sp>
    </p:spTree>
    <p:extLst>
      <p:ext uri="{BB962C8B-B14F-4D97-AF65-F5344CB8AC3E}">
        <p14:creationId xmlns:p14="http://schemas.microsoft.com/office/powerpoint/2010/main" val="3105857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BDBF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1257F-9142-4209-9C66-6B0CDB265FBF}"/>
              </a:ext>
            </a:extLst>
          </p:cNvPr>
          <p:cNvSpPr>
            <a:spLocks noGrp="1"/>
          </p:cNvSpPr>
          <p:nvPr>
            <p:ph type="title"/>
          </p:nvPr>
        </p:nvSpPr>
        <p:spPr>
          <a:xfrm>
            <a:off x="1097280" y="286603"/>
            <a:ext cx="10058400" cy="2287785"/>
          </a:xfrm>
        </p:spPr>
        <p:txBody>
          <a:bodyPr>
            <a:normAutofit/>
          </a:bodyPr>
          <a:lstStyle/>
          <a:p>
            <a:r>
              <a:rPr lang="en-US" dirty="0"/>
              <a:t>Conducting a competitive analysis </a:t>
            </a:r>
            <a:br>
              <a:rPr lang="en-US" dirty="0"/>
            </a:br>
            <a:endParaRPr lang="en-TZ" dirty="0"/>
          </a:p>
        </p:txBody>
      </p:sp>
      <p:sp>
        <p:nvSpPr>
          <p:cNvPr id="3" name="Content Placeholder 2">
            <a:extLst>
              <a:ext uri="{FF2B5EF4-FFF2-40B4-BE49-F238E27FC236}">
                <a16:creationId xmlns:a16="http://schemas.microsoft.com/office/drawing/2014/main" id="{1CAE0168-9517-49DE-AE4C-D5A911E97FF0}"/>
              </a:ext>
            </a:extLst>
          </p:cNvPr>
          <p:cNvSpPr>
            <a:spLocks noGrp="1"/>
          </p:cNvSpPr>
          <p:nvPr>
            <p:ph idx="1"/>
          </p:nvPr>
        </p:nvSpPr>
        <p:spPr/>
        <p:txBody>
          <a:bodyPr/>
          <a:lstStyle/>
          <a:p>
            <a:r>
              <a:rPr lang="en-US" dirty="0"/>
              <a:t>Analyze the competition’s social media presence. This will help inform your own social strategy. If you know what your competitors are doing well—and not so well—you’ll discover where you might have a competitive edge.</a:t>
            </a:r>
          </a:p>
          <a:p>
            <a:pPr marL="0" indent="0">
              <a:buNone/>
            </a:pPr>
            <a:r>
              <a:rPr lang="en-US" dirty="0"/>
              <a:t>Use the next slide to create a high-level overview of your competitors’ plan. Then conduct a SWOT analysis (strengths, weakness, opportunities, threats) for your own brand using slide no. 16</a:t>
            </a:r>
          </a:p>
          <a:p>
            <a:endParaRPr lang="en-TZ" dirty="0"/>
          </a:p>
        </p:txBody>
      </p:sp>
    </p:spTree>
    <p:extLst>
      <p:ext uri="{BB962C8B-B14F-4D97-AF65-F5344CB8AC3E}">
        <p14:creationId xmlns:p14="http://schemas.microsoft.com/office/powerpoint/2010/main" val="333762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43752-2366-423C-B121-B8B9D4D92CA9}"/>
              </a:ext>
            </a:extLst>
          </p:cNvPr>
          <p:cNvSpPr>
            <a:spLocks noGrp="1"/>
          </p:cNvSpPr>
          <p:nvPr>
            <p:ph type="title"/>
          </p:nvPr>
        </p:nvSpPr>
        <p:spPr/>
        <p:txBody>
          <a:bodyPr/>
          <a:lstStyle/>
          <a:p>
            <a:endParaRPr lang="en-TZ" dirty="0"/>
          </a:p>
        </p:txBody>
      </p:sp>
      <p:graphicFrame>
        <p:nvGraphicFramePr>
          <p:cNvPr id="4" name="Table 4">
            <a:extLst>
              <a:ext uri="{FF2B5EF4-FFF2-40B4-BE49-F238E27FC236}">
                <a16:creationId xmlns:a16="http://schemas.microsoft.com/office/drawing/2014/main" id="{947F23A8-D380-48FC-AA60-438AD056C10F}"/>
              </a:ext>
            </a:extLst>
          </p:cNvPr>
          <p:cNvGraphicFramePr>
            <a:graphicFrameLocks noGrp="1"/>
          </p:cNvGraphicFramePr>
          <p:nvPr>
            <p:ph idx="1"/>
            <p:extLst>
              <p:ext uri="{D42A27DB-BD31-4B8C-83A1-F6EECF244321}">
                <p14:modId xmlns:p14="http://schemas.microsoft.com/office/powerpoint/2010/main" val="2133419059"/>
              </p:ext>
            </p:extLst>
          </p:nvPr>
        </p:nvGraphicFramePr>
        <p:xfrm>
          <a:off x="1096963" y="286603"/>
          <a:ext cx="10058400" cy="5903180"/>
        </p:xfrm>
        <a:graphic>
          <a:graphicData uri="http://schemas.openxmlformats.org/drawingml/2006/table">
            <a:tbl>
              <a:tblPr firstRow="1" bandRow="1">
                <a:tableStyleId>{073A0DAA-6AF3-43AB-8588-CEC1D06C72B9}</a:tableStyleId>
              </a:tblPr>
              <a:tblGrid>
                <a:gridCol w="1660305">
                  <a:extLst>
                    <a:ext uri="{9D8B030D-6E8A-4147-A177-3AD203B41FA5}">
                      <a16:colId xmlns:a16="http://schemas.microsoft.com/office/drawing/2014/main" val="2194364623"/>
                    </a:ext>
                  </a:extLst>
                </a:gridCol>
                <a:gridCol w="1692495">
                  <a:extLst>
                    <a:ext uri="{9D8B030D-6E8A-4147-A177-3AD203B41FA5}">
                      <a16:colId xmlns:a16="http://schemas.microsoft.com/office/drawing/2014/main" val="2804800666"/>
                    </a:ext>
                  </a:extLst>
                </a:gridCol>
                <a:gridCol w="1676400">
                  <a:extLst>
                    <a:ext uri="{9D8B030D-6E8A-4147-A177-3AD203B41FA5}">
                      <a16:colId xmlns:a16="http://schemas.microsoft.com/office/drawing/2014/main" val="1598429940"/>
                    </a:ext>
                  </a:extLst>
                </a:gridCol>
                <a:gridCol w="1676400">
                  <a:extLst>
                    <a:ext uri="{9D8B030D-6E8A-4147-A177-3AD203B41FA5}">
                      <a16:colId xmlns:a16="http://schemas.microsoft.com/office/drawing/2014/main" val="2569786320"/>
                    </a:ext>
                  </a:extLst>
                </a:gridCol>
                <a:gridCol w="1676400">
                  <a:extLst>
                    <a:ext uri="{9D8B030D-6E8A-4147-A177-3AD203B41FA5}">
                      <a16:colId xmlns:a16="http://schemas.microsoft.com/office/drawing/2014/main" val="3818897922"/>
                    </a:ext>
                  </a:extLst>
                </a:gridCol>
                <a:gridCol w="1676400">
                  <a:extLst>
                    <a:ext uri="{9D8B030D-6E8A-4147-A177-3AD203B41FA5}">
                      <a16:colId xmlns:a16="http://schemas.microsoft.com/office/drawing/2014/main" val="2936609913"/>
                    </a:ext>
                  </a:extLst>
                </a:gridCol>
              </a:tblGrid>
              <a:tr h="1475795">
                <a:tc>
                  <a:txBody>
                    <a:bodyPr/>
                    <a:lstStyle/>
                    <a:p>
                      <a:endParaRPr lang="en-TZ" dirty="0"/>
                    </a:p>
                  </a:txBody>
                  <a:tcPr/>
                </a:tc>
                <a:tc>
                  <a:txBody>
                    <a:bodyPr/>
                    <a:lstStyle/>
                    <a:p>
                      <a:pPr algn="l"/>
                      <a:endParaRPr lang="en-US" dirty="0"/>
                    </a:p>
                    <a:p>
                      <a:pPr algn="l"/>
                      <a:r>
                        <a:rPr lang="en-US" dirty="0"/>
                        <a:t>NETWORKS ACTIVE</a:t>
                      </a:r>
                      <a:endParaRPr lang="en-TZ" dirty="0"/>
                    </a:p>
                  </a:txBody>
                  <a:tcPr/>
                </a:tc>
                <a:tc>
                  <a:txBody>
                    <a:bodyPr/>
                    <a:lstStyle/>
                    <a:p>
                      <a:endParaRPr lang="en-US" dirty="0"/>
                    </a:p>
                    <a:p>
                      <a:r>
                        <a:rPr lang="en-US" dirty="0"/>
                        <a:t>NUMBER OF FOLLOWERS</a:t>
                      </a:r>
                      <a:endParaRPr lang="en-TZ" dirty="0"/>
                    </a:p>
                  </a:txBody>
                  <a:tcPr/>
                </a:tc>
                <a:tc>
                  <a:txBody>
                    <a:bodyPr/>
                    <a:lstStyle/>
                    <a:p>
                      <a:r>
                        <a:rPr lang="en-US" dirty="0"/>
                        <a:t> </a:t>
                      </a:r>
                    </a:p>
                    <a:p>
                      <a:r>
                        <a:rPr lang="en-US" dirty="0"/>
                        <a:t>STRENGTH</a:t>
                      </a:r>
                      <a:endParaRPr lang="en-TZ" dirty="0"/>
                    </a:p>
                  </a:txBody>
                  <a:tcPr/>
                </a:tc>
                <a:tc>
                  <a:txBody>
                    <a:bodyPr/>
                    <a:lstStyle/>
                    <a:p>
                      <a:endParaRPr lang="en-US" dirty="0"/>
                    </a:p>
                    <a:p>
                      <a:r>
                        <a:rPr lang="en-US" dirty="0"/>
                        <a:t>WEAKNESS</a:t>
                      </a:r>
                      <a:endParaRPr lang="en-TZ" dirty="0"/>
                    </a:p>
                  </a:txBody>
                  <a:tcPr/>
                </a:tc>
                <a:tc>
                  <a:txBody>
                    <a:bodyPr/>
                    <a:lstStyle/>
                    <a:p>
                      <a:endParaRPr lang="en-US" dirty="0"/>
                    </a:p>
                    <a:p>
                      <a:r>
                        <a:rPr lang="en-US" dirty="0"/>
                        <a:t>CONTENT THAT RESOUNATE </a:t>
                      </a:r>
                      <a:endParaRPr lang="en-TZ" dirty="0"/>
                    </a:p>
                  </a:txBody>
                  <a:tcPr/>
                </a:tc>
                <a:extLst>
                  <a:ext uri="{0D108BD9-81ED-4DB2-BD59-A6C34878D82A}">
                    <a16:rowId xmlns:a16="http://schemas.microsoft.com/office/drawing/2014/main" val="2049415409"/>
                  </a:ext>
                </a:extLst>
              </a:tr>
              <a:tr h="1475795">
                <a:tc>
                  <a:txBody>
                    <a:bodyPr/>
                    <a:lstStyle/>
                    <a:p>
                      <a:pPr algn="ctr"/>
                      <a:r>
                        <a:rPr lang="en-US" dirty="0"/>
                        <a:t>COMPITATOR 1 </a:t>
                      </a:r>
                      <a:endParaRPr lang="en-TZ" dirty="0"/>
                    </a:p>
                  </a:txBody>
                  <a:tcPr/>
                </a:tc>
                <a:tc>
                  <a:txBody>
                    <a:bodyPr/>
                    <a:lstStyle/>
                    <a:p>
                      <a:endParaRPr lang="en-TZ" dirty="0"/>
                    </a:p>
                  </a:txBody>
                  <a:tcPr/>
                </a:tc>
                <a:tc>
                  <a:txBody>
                    <a:bodyPr/>
                    <a:lstStyle/>
                    <a:p>
                      <a:endParaRPr lang="en-TZ"/>
                    </a:p>
                  </a:txBody>
                  <a:tcPr/>
                </a:tc>
                <a:tc>
                  <a:txBody>
                    <a:bodyPr/>
                    <a:lstStyle/>
                    <a:p>
                      <a:endParaRPr lang="en-TZ"/>
                    </a:p>
                  </a:txBody>
                  <a:tcPr/>
                </a:tc>
                <a:tc>
                  <a:txBody>
                    <a:bodyPr/>
                    <a:lstStyle/>
                    <a:p>
                      <a:endParaRPr lang="en-TZ"/>
                    </a:p>
                  </a:txBody>
                  <a:tcPr/>
                </a:tc>
                <a:tc>
                  <a:txBody>
                    <a:bodyPr/>
                    <a:lstStyle/>
                    <a:p>
                      <a:endParaRPr lang="en-TZ"/>
                    </a:p>
                  </a:txBody>
                  <a:tcPr/>
                </a:tc>
                <a:extLst>
                  <a:ext uri="{0D108BD9-81ED-4DB2-BD59-A6C34878D82A}">
                    <a16:rowId xmlns:a16="http://schemas.microsoft.com/office/drawing/2014/main" val="1712946454"/>
                  </a:ext>
                </a:extLst>
              </a:tr>
              <a:tr h="1475795">
                <a:tc>
                  <a:txBody>
                    <a:bodyPr/>
                    <a:lstStyle/>
                    <a:p>
                      <a:r>
                        <a:rPr lang="en-US" dirty="0"/>
                        <a:t>COMPITATOR 2 </a:t>
                      </a:r>
                    </a:p>
                    <a:p>
                      <a:endParaRPr lang="en-TZ" dirty="0"/>
                    </a:p>
                  </a:txBody>
                  <a:tcPr/>
                </a:tc>
                <a:tc>
                  <a:txBody>
                    <a:bodyPr/>
                    <a:lstStyle/>
                    <a:p>
                      <a:endParaRPr lang="en-TZ" dirty="0"/>
                    </a:p>
                  </a:txBody>
                  <a:tcPr/>
                </a:tc>
                <a:tc>
                  <a:txBody>
                    <a:bodyPr/>
                    <a:lstStyle/>
                    <a:p>
                      <a:endParaRPr lang="en-TZ"/>
                    </a:p>
                  </a:txBody>
                  <a:tcPr/>
                </a:tc>
                <a:tc>
                  <a:txBody>
                    <a:bodyPr/>
                    <a:lstStyle/>
                    <a:p>
                      <a:endParaRPr lang="en-TZ"/>
                    </a:p>
                  </a:txBody>
                  <a:tcPr/>
                </a:tc>
                <a:tc>
                  <a:txBody>
                    <a:bodyPr/>
                    <a:lstStyle/>
                    <a:p>
                      <a:endParaRPr lang="en-TZ"/>
                    </a:p>
                  </a:txBody>
                  <a:tcPr/>
                </a:tc>
                <a:tc>
                  <a:txBody>
                    <a:bodyPr/>
                    <a:lstStyle/>
                    <a:p>
                      <a:endParaRPr lang="en-TZ"/>
                    </a:p>
                  </a:txBody>
                  <a:tcPr/>
                </a:tc>
                <a:extLst>
                  <a:ext uri="{0D108BD9-81ED-4DB2-BD59-A6C34878D82A}">
                    <a16:rowId xmlns:a16="http://schemas.microsoft.com/office/drawing/2014/main" val="4227911451"/>
                  </a:ext>
                </a:extLst>
              </a:tr>
              <a:tr h="1475795">
                <a:tc>
                  <a:txBody>
                    <a:bodyPr/>
                    <a:lstStyle/>
                    <a:p>
                      <a:r>
                        <a:rPr lang="en-US" dirty="0"/>
                        <a:t>COMPITATOR 3 </a:t>
                      </a:r>
                    </a:p>
                    <a:p>
                      <a:endParaRPr lang="en-TZ" dirty="0"/>
                    </a:p>
                  </a:txBody>
                  <a:tcPr/>
                </a:tc>
                <a:tc>
                  <a:txBody>
                    <a:bodyPr/>
                    <a:lstStyle/>
                    <a:p>
                      <a:endParaRPr lang="en-TZ"/>
                    </a:p>
                  </a:txBody>
                  <a:tcPr/>
                </a:tc>
                <a:tc>
                  <a:txBody>
                    <a:bodyPr/>
                    <a:lstStyle/>
                    <a:p>
                      <a:endParaRPr lang="en-TZ"/>
                    </a:p>
                  </a:txBody>
                  <a:tcPr/>
                </a:tc>
                <a:tc>
                  <a:txBody>
                    <a:bodyPr/>
                    <a:lstStyle/>
                    <a:p>
                      <a:endParaRPr lang="en-TZ"/>
                    </a:p>
                  </a:txBody>
                  <a:tcPr/>
                </a:tc>
                <a:tc>
                  <a:txBody>
                    <a:bodyPr/>
                    <a:lstStyle/>
                    <a:p>
                      <a:endParaRPr lang="en-TZ"/>
                    </a:p>
                  </a:txBody>
                  <a:tcPr/>
                </a:tc>
                <a:tc>
                  <a:txBody>
                    <a:bodyPr/>
                    <a:lstStyle/>
                    <a:p>
                      <a:endParaRPr lang="en-TZ" dirty="0"/>
                    </a:p>
                  </a:txBody>
                  <a:tcPr/>
                </a:tc>
                <a:extLst>
                  <a:ext uri="{0D108BD9-81ED-4DB2-BD59-A6C34878D82A}">
                    <a16:rowId xmlns:a16="http://schemas.microsoft.com/office/drawing/2014/main" val="682521502"/>
                  </a:ext>
                </a:extLst>
              </a:tr>
            </a:tbl>
          </a:graphicData>
        </a:graphic>
      </p:graphicFrame>
    </p:spTree>
    <p:extLst>
      <p:ext uri="{BB962C8B-B14F-4D97-AF65-F5344CB8AC3E}">
        <p14:creationId xmlns:p14="http://schemas.microsoft.com/office/powerpoint/2010/main" val="2029941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C87FD-3279-49EF-83FA-BF7AD80FE8BF}"/>
              </a:ext>
            </a:extLst>
          </p:cNvPr>
          <p:cNvSpPr>
            <a:spLocks noGrp="1"/>
          </p:cNvSpPr>
          <p:nvPr>
            <p:ph type="title"/>
          </p:nvPr>
        </p:nvSpPr>
        <p:spPr>
          <a:xfrm>
            <a:off x="1097280" y="286603"/>
            <a:ext cx="10058400" cy="374579"/>
          </a:xfrm>
        </p:spPr>
        <p:txBody>
          <a:bodyPr>
            <a:noAutofit/>
          </a:bodyPr>
          <a:lstStyle/>
          <a:p>
            <a:r>
              <a:rPr lang="en-US" sz="2800" dirty="0"/>
              <a:t>                           SWOT ANALYSIS</a:t>
            </a:r>
            <a:endParaRPr lang="en-TZ" sz="2800" dirty="0"/>
          </a:p>
        </p:txBody>
      </p:sp>
      <p:graphicFrame>
        <p:nvGraphicFramePr>
          <p:cNvPr id="5" name="Table 5">
            <a:extLst>
              <a:ext uri="{FF2B5EF4-FFF2-40B4-BE49-F238E27FC236}">
                <a16:creationId xmlns:a16="http://schemas.microsoft.com/office/drawing/2014/main" id="{2FB26900-02BA-4D90-8622-EFF8595F020D}"/>
              </a:ext>
            </a:extLst>
          </p:cNvPr>
          <p:cNvGraphicFramePr>
            <a:graphicFrameLocks noGrp="1"/>
          </p:cNvGraphicFramePr>
          <p:nvPr>
            <p:ph idx="1"/>
            <p:extLst>
              <p:ext uri="{D42A27DB-BD31-4B8C-83A1-F6EECF244321}">
                <p14:modId xmlns:p14="http://schemas.microsoft.com/office/powerpoint/2010/main" val="931809359"/>
              </p:ext>
            </p:extLst>
          </p:nvPr>
        </p:nvGraphicFramePr>
        <p:xfrm>
          <a:off x="633046" y="886268"/>
          <a:ext cx="10522314" cy="5373040"/>
        </p:xfrm>
        <a:graphic>
          <a:graphicData uri="http://schemas.openxmlformats.org/drawingml/2006/table">
            <a:tbl>
              <a:tblPr firstRow="1" bandRow="1">
                <a:tableStyleId>{073A0DAA-6AF3-43AB-8588-CEC1D06C72B9}</a:tableStyleId>
              </a:tblPr>
              <a:tblGrid>
                <a:gridCol w="1516133">
                  <a:extLst>
                    <a:ext uri="{9D8B030D-6E8A-4147-A177-3AD203B41FA5}">
                      <a16:colId xmlns:a16="http://schemas.microsoft.com/office/drawing/2014/main" val="2515671711"/>
                    </a:ext>
                  </a:extLst>
                </a:gridCol>
                <a:gridCol w="5498743">
                  <a:extLst>
                    <a:ext uri="{9D8B030D-6E8A-4147-A177-3AD203B41FA5}">
                      <a16:colId xmlns:a16="http://schemas.microsoft.com/office/drawing/2014/main" val="4096027186"/>
                    </a:ext>
                  </a:extLst>
                </a:gridCol>
                <a:gridCol w="3507438">
                  <a:extLst>
                    <a:ext uri="{9D8B030D-6E8A-4147-A177-3AD203B41FA5}">
                      <a16:colId xmlns:a16="http://schemas.microsoft.com/office/drawing/2014/main" val="3128234887"/>
                    </a:ext>
                  </a:extLst>
                </a:gridCol>
              </a:tblGrid>
              <a:tr h="420396">
                <a:tc>
                  <a:txBody>
                    <a:bodyPr/>
                    <a:lstStyle/>
                    <a:p>
                      <a:endParaRPr lang="en-TZ" dirty="0"/>
                    </a:p>
                  </a:txBody>
                  <a:tcPr>
                    <a:solidFill>
                      <a:schemeClr val="bg1"/>
                    </a:solidFill>
                  </a:tcPr>
                </a:tc>
                <a:tc>
                  <a:txBody>
                    <a:bodyPr/>
                    <a:lstStyle/>
                    <a:p>
                      <a:r>
                        <a:rPr lang="en-US" dirty="0"/>
                        <a:t>Positive</a:t>
                      </a:r>
                      <a:endParaRPr lang="en-TZ" dirty="0"/>
                    </a:p>
                  </a:txBody>
                  <a:tcPr/>
                </a:tc>
                <a:tc>
                  <a:txBody>
                    <a:bodyPr/>
                    <a:lstStyle/>
                    <a:p>
                      <a:r>
                        <a:rPr lang="en-US" dirty="0"/>
                        <a:t>Negative</a:t>
                      </a:r>
                      <a:endParaRPr lang="en-TZ" dirty="0"/>
                    </a:p>
                  </a:txBody>
                  <a:tcPr/>
                </a:tc>
                <a:extLst>
                  <a:ext uri="{0D108BD9-81ED-4DB2-BD59-A6C34878D82A}">
                    <a16:rowId xmlns:a16="http://schemas.microsoft.com/office/drawing/2014/main" val="4097864017"/>
                  </a:ext>
                </a:extLst>
              </a:tr>
              <a:tr h="2392324">
                <a:tc>
                  <a:txBody>
                    <a:bodyPr/>
                    <a:lstStyle/>
                    <a:p>
                      <a:endParaRPr lang="en-US" dirty="0"/>
                    </a:p>
                    <a:p>
                      <a:endParaRPr lang="en-US" dirty="0"/>
                    </a:p>
                    <a:p>
                      <a:endParaRPr lang="en-US" dirty="0"/>
                    </a:p>
                    <a:p>
                      <a:r>
                        <a:rPr lang="en-US" dirty="0"/>
                        <a:t>Internal</a:t>
                      </a:r>
                    </a:p>
                    <a:p>
                      <a:endParaRPr lang="en-TZ" dirty="0"/>
                    </a:p>
                  </a:txBody>
                  <a:tcPr/>
                </a:tc>
                <a:tc>
                  <a:txBody>
                    <a:bodyPr/>
                    <a:lstStyle/>
                    <a:p>
                      <a:r>
                        <a:rPr lang="en-US" dirty="0"/>
                        <a:t>Strengths</a:t>
                      </a:r>
                    </a:p>
                    <a:p>
                      <a:endParaRPr lang="en-US" dirty="0"/>
                    </a:p>
                    <a:p>
                      <a:endParaRPr lang="en-US" dirty="0"/>
                    </a:p>
                    <a:p>
                      <a:r>
                        <a:rPr lang="en-US" dirty="0"/>
                        <a:t>What are your strengths?</a:t>
                      </a:r>
                    </a:p>
                    <a:p>
                      <a:r>
                        <a:rPr lang="en-US" dirty="0"/>
                        <a:t>Write them here</a:t>
                      </a:r>
                    </a:p>
                    <a:p>
                      <a:r>
                        <a:rPr lang="en-US" dirty="0"/>
                        <a:t>And here</a:t>
                      </a:r>
                    </a:p>
                    <a:p>
                      <a:r>
                        <a:rPr lang="en-US" dirty="0" err="1"/>
                        <a:t>Eg.</a:t>
                      </a:r>
                      <a:r>
                        <a:rPr lang="en-US" dirty="0"/>
                        <a:t> “Video production and expertise”</a:t>
                      </a:r>
                    </a:p>
                    <a:p>
                      <a:r>
                        <a:rPr lang="en-US" dirty="0"/>
                        <a:t>etc.</a:t>
                      </a:r>
                    </a:p>
                    <a:p>
                      <a:endParaRPr lang="en-TZ" dirty="0"/>
                    </a:p>
                  </a:txBody>
                  <a:tcPr/>
                </a:tc>
                <a:tc>
                  <a:txBody>
                    <a:bodyPr/>
                    <a:lstStyle/>
                    <a:p>
                      <a:r>
                        <a:rPr lang="en-US" dirty="0"/>
                        <a:t>Weaknesses</a:t>
                      </a:r>
                    </a:p>
                    <a:p>
                      <a:endParaRPr lang="en-US" dirty="0"/>
                    </a:p>
                    <a:p>
                      <a:endParaRPr lang="en-US" dirty="0"/>
                    </a:p>
                    <a:p>
                      <a:r>
                        <a:rPr lang="en-US" dirty="0"/>
                        <a:t>What are your brand’s weakness on social media?</a:t>
                      </a:r>
                    </a:p>
                    <a:p>
                      <a:r>
                        <a:rPr lang="en-US" dirty="0"/>
                        <a:t>List in point form</a:t>
                      </a:r>
                    </a:p>
                    <a:p>
                      <a:r>
                        <a:rPr lang="en-US" dirty="0" err="1"/>
                        <a:t>Eg.</a:t>
                      </a:r>
                      <a:r>
                        <a:rPr lang="en-US" dirty="0"/>
                        <a:t> “Low Twitter engagement”</a:t>
                      </a:r>
                    </a:p>
                    <a:p>
                      <a:r>
                        <a:rPr lang="en-US" dirty="0"/>
                        <a:t>etc.</a:t>
                      </a:r>
                    </a:p>
                    <a:p>
                      <a:endParaRPr lang="en-TZ" dirty="0"/>
                    </a:p>
                  </a:txBody>
                  <a:tcPr/>
                </a:tc>
                <a:extLst>
                  <a:ext uri="{0D108BD9-81ED-4DB2-BD59-A6C34878D82A}">
                    <a16:rowId xmlns:a16="http://schemas.microsoft.com/office/drawing/2014/main" val="1704139604"/>
                  </a:ext>
                </a:extLst>
              </a:tr>
              <a:tr h="2392324">
                <a:tc>
                  <a:txBody>
                    <a:bodyPr/>
                    <a:lstStyle/>
                    <a:p>
                      <a:endParaRPr lang="en-US" dirty="0"/>
                    </a:p>
                    <a:p>
                      <a:r>
                        <a:rPr lang="en-US" dirty="0"/>
                        <a:t>External</a:t>
                      </a:r>
                      <a:endParaRPr lang="en-TZ" dirty="0"/>
                    </a:p>
                  </a:txBody>
                  <a:tcPr/>
                </a:tc>
                <a:tc>
                  <a:txBody>
                    <a:bodyPr/>
                    <a:lstStyle/>
                    <a:p>
                      <a:r>
                        <a:rPr lang="en-US" dirty="0"/>
                        <a:t>Opportunities</a:t>
                      </a:r>
                    </a:p>
                    <a:p>
                      <a:endParaRPr lang="en-US" dirty="0"/>
                    </a:p>
                    <a:p>
                      <a:endParaRPr lang="en-US" dirty="0"/>
                    </a:p>
                    <a:p>
                      <a:r>
                        <a:rPr lang="en-US" dirty="0"/>
                        <a:t>What/where are the opportunities for your business on social media?</a:t>
                      </a:r>
                    </a:p>
                    <a:p>
                      <a:r>
                        <a:rPr lang="en-US" dirty="0"/>
                        <a:t>List in point form</a:t>
                      </a:r>
                    </a:p>
                    <a:p>
                      <a:r>
                        <a:rPr lang="en-US" dirty="0" err="1"/>
                        <a:t>Eg.</a:t>
                      </a:r>
                      <a:r>
                        <a:rPr lang="en-US" dirty="0"/>
                        <a:t> “Competitors aren’t using Instagram Stories”</a:t>
                      </a:r>
                    </a:p>
                    <a:p>
                      <a:endParaRPr lang="en-TZ" dirty="0"/>
                    </a:p>
                  </a:txBody>
                  <a:tcPr/>
                </a:tc>
                <a:tc>
                  <a:txBody>
                    <a:bodyPr/>
                    <a:lstStyle/>
                    <a:p>
                      <a:r>
                        <a:rPr lang="en-US" dirty="0"/>
                        <a:t>Threats</a:t>
                      </a:r>
                    </a:p>
                    <a:p>
                      <a:endParaRPr lang="en-US" dirty="0"/>
                    </a:p>
                    <a:p>
                      <a:endParaRPr lang="en-US" dirty="0"/>
                    </a:p>
                    <a:p>
                      <a:r>
                        <a:rPr lang="en-US" dirty="0"/>
                        <a:t>What are your brand’s threats?</a:t>
                      </a:r>
                    </a:p>
                    <a:p>
                      <a:r>
                        <a:rPr lang="en-US" dirty="0" err="1"/>
                        <a:t>Eg.</a:t>
                      </a:r>
                      <a:r>
                        <a:rPr lang="en-US" dirty="0"/>
                        <a:t> “Competitor Y has a 2X higher follower rate on Facebook”</a:t>
                      </a:r>
                    </a:p>
                    <a:p>
                      <a:r>
                        <a:rPr lang="en-US" dirty="0"/>
                        <a:t>etc.</a:t>
                      </a:r>
                    </a:p>
                    <a:p>
                      <a:endParaRPr lang="en-TZ" dirty="0"/>
                    </a:p>
                  </a:txBody>
                  <a:tcPr/>
                </a:tc>
                <a:extLst>
                  <a:ext uri="{0D108BD9-81ED-4DB2-BD59-A6C34878D82A}">
                    <a16:rowId xmlns:a16="http://schemas.microsoft.com/office/drawing/2014/main" val="232081287"/>
                  </a:ext>
                </a:extLst>
              </a:tr>
            </a:tbl>
          </a:graphicData>
        </a:graphic>
      </p:graphicFrame>
    </p:spTree>
    <p:extLst>
      <p:ext uri="{BB962C8B-B14F-4D97-AF65-F5344CB8AC3E}">
        <p14:creationId xmlns:p14="http://schemas.microsoft.com/office/powerpoint/2010/main" val="401967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C18ACE-F5A4-4DEE-A59B-954A26A9DF19}"/>
              </a:ext>
            </a:extLst>
          </p:cNvPr>
          <p:cNvSpPr>
            <a:spLocks noGrp="1"/>
          </p:cNvSpPr>
          <p:nvPr>
            <p:ph type="title"/>
          </p:nvPr>
        </p:nvSpPr>
        <p:spPr>
          <a:xfrm>
            <a:off x="1097280" y="286603"/>
            <a:ext cx="10058400" cy="3142397"/>
          </a:xfrm>
        </p:spPr>
        <p:txBody>
          <a:bodyPr/>
          <a:lstStyle/>
          <a:p>
            <a:r>
              <a:rPr lang="en-US" dirty="0"/>
              <a:t>Social Media Audit</a:t>
            </a:r>
            <a:endParaRPr lang="en-TZ" dirty="0"/>
          </a:p>
        </p:txBody>
      </p:sp>
    </p:spTree>
    <p:extLst>
      <p:ext uri="{BB962C8B-B14F-4D97-AF65-F5344CB8AC3E}">
        <p14:creationId xmlns:p14="http://schemas.microsoft.com/office/powerpoint/2010/main" val="497765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9BDBF7"/>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024D769-5D50-4E4D-A680-81F7DADD5765}"/>
              </a:ext>
            </a:extLst>
          </p:cNvPr>
          <p:cNvSpPr>
            <a:spLocks noGrp="1"/>
          </p:cNvSpPr>
          <p:nvPr>
            <p:ph type="title"/>
          </p:nvPr>
        </p:nvSpPr>
        <p:spPr/>
        <p:txBody>
          <a:bodyPr>
            <a:normAutofit/>
          </a:bodyPr>
          <a:lstStyle/>
          <a:p>
            <a:r>
              <a:rPr lang="en-US" sz="4000" dirty="0"/>
              <a:t>Auditing your social media presence </a:t>
            </a:r>
            <a:endParaRPr lang="en-TZ" sz="4000" dirty="0"/>
          </a:p>
        </p:txBody>
      </p:sp>
      <p:sp>
        <p:nvSpPr>
          <p:cNvPr id="4" name="Content Placeholder 3">
            <a:extLst>
              <a:ext uri="{FF2B5EF4-FFF2-40B4-BE49-F238E27FC236}">
                <a16:creationId xmlns:a16="http://schemas.microsoft.com/office/drawing/2014/main" id="{3B4FA6DA-8A37-4CB5-9243-5983B16539AF}"/>
              </a:ext>
            </a:extLst>
          </p:cNvPr>
          <p:cNvSpPr>
            <a:spLocks noGrp="1"/>
          </p:cNvSpPr>
          <p:nvPr>
            <p:ph idx="1"/>
          </p:nvPr>
        </p:nvSpPr>
        <p:spPr/>
        <p:txBody>
          <a:bodyPr/>
          <a:lstStyle/>
          <a:p>
            <a:r>
              <a:rPr lang="en-US" dirty="0"/>
              <a:t>If you’re already using social media, take a step back and look at: </a:t>
            </a:r>
          </a:p>
          <a:p>
            <a:endParaRPr lang="en-US" dirty="0"/>
          </a:p>
          <a:p>
            <a:pPr>
              <a:buFont typeface="Arial" panose="020B0604020202020204" pitchFamily="34" charset="0"/>
              <a:buChar char="•"/>
            </a:pPr>
            <a:r>
              <a:rPr lang="en-US" dirty="0"/>
              <a:t>What’s working and what’s not</a:t>
            </a:r>
          </a:p>
          <a:p>
            <a:pPr>
              <a:buFont typeface="Arial" panose="020B0604020202020204" pitchFamily="34" charset="0"/>
              <a:buChar char="•"/>
            </a:pPr>
            <a:r>
              <a:rPr lang="en-US" dirty="0"/>
              <a:t>Who is engaging with you</a:t>
            </a:r>
          </a:p>
          <a:p>
            <a:pPr>
              <a:buFont typeface="Arial" panose="020B0604020202020204" pitchFamily="34" charset="0"/>
              <a:buChar char="•"/>
            </a:pPr>
            <a:r>
              <a:rPr lang="en-US" dirty="0"/>
              <a:t>Which networks your target audience is most active on</a:t>
            </a:r>
          </a:p>
          <a:p>
            <a:pPr>
              <a:buFont typeface="Arial" panose="020B0604020202020204" pitchFamily="34" charset="0"/>
              <a:buChar char="•"/>
            </a:pPr>
            <a:r>
              <a:rPr lang="en-US" dirty="0"/>
              <a:t>How your strategy compares to the competition and/or your peers</a:t>
            </a:r>
          </a:p>
          <a:p>
            <a:endParaRPr lang="en-TZ" dirty="0"/>
          </a:p>
        </p:txBody>
      </p:sp>
    </p:spTree>
    <p:extLst>
      <p:ext uri="{BB962C8B-B14F-4D97-AF65-F5344CB8AC3E}">
        <p14:creationId xmlns:p14="http://schemas.microsoft.com/office/powerpoint/2010/main" val="3618239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93E97-6351-4057-9D05-0EB79922521B}"/>
              </a:ext>
            </a:extLst>
          </p:cNvPr>
          <p:cNvSpPr>
            <a:spLocks noGrp="1"/>
          </p:cNvSpPr>
          <p:nvPr>
            <p:ph type="title"/>
          </p:nvPr>
        </p:nvSpPr>
        <p:spPr>
          <a:xfrm>
            <a:off x="1097280" y="225083"/>
            <a:ext cx="10058400" cy="2349305"/>
          </a:xfrm>
        </p:spPr>
        <p:txBody>
          <a:bodyPr>
            <a:normAutofit/>
          </a:bodyPr>
          <a:lstStyle/>
          <a:p>
            <a:r>
              <a:rPr lang="en-US" sz="4000" dirty="0"/>
              <a:t>We will maintain these accounts:</a:t>
            </a:r>
            <a:br>
              <a:rPr lang="en-US" dirty="0"/>
            </a:br>
            <a:endParaRPr lang="en-TZ" dirty="0"/>
          </a:p>
        </p:txBody>
      </p:sp>
      <p:graphicFrame>
        <p:nvGraphicFramePr>
          <p:cNvPr id="7" name="Table 7">
            <a:extLst>
              <a:ext uri="{FF2B5EF4-FFF2-40B4-BE49-F238E27FC236}">
                <a16:creationId xmlns:a16="http://schemas.microsoft.com/office/drawing/2014/main" id="{3230F20C-17B9-48DE-B442-B8B600A0AF50}"/>
              </a:ext>
            </a:extLst>
          </p:cNvPr>
          <p:cNvGraphicFramePr>
            <a:graphicFrameLocks noGrp="1"/>
          </p:cNvGraphicFramePr>
          <p:nvPr>
            <p:ph idx="1"/>
            <p:extLst>
              <p:ext uri="{D42A27DB-BD31-4B8C-83A1-F6EECF244321}">
                <p14:modId xmlns:p14="http://schemas.microsoft.com/office/powerpoint/2010/main" val="1921355077"/>
              </p:ext>
            </p:extLst>
          </p:nvPr>
        </p:nvGraphicFramePr>
        <p:xfrm>
          <a:off x="1096963" y="2108199"/>
          <a:ext cx="10058397" cy="3969045"/>
        </p:xfrm>
        <a:graphic>
          <a:graphicData uri="http://schemas.openxmlformats.org/drawingml/2006/table">
            <a:tbl>
              <a:tblPr firstRow="1" bandRow="1">
                <a:tableStyleId>{073A0DAA-6AF3-43AB-8588-CEC1D06C72B9}</a:tableStyleId>
              </a:tblPr>
              <a:tblGrid>
                <a:gridCol w="3352799">
                  <a:extLst>
                    <a:ext uri="{9D8B030D-6E8A-4147-A177-3AD203B41FA5}">
                      <a16:colId xmlns:a16="http://schemas.microsoft.com/office/drawing/2014/main" val="3610544274"/>
                    </a:ext>
                  </a:extLst>
                </a:gridCol>
                <a:gridCol w="3352799">
                  <a:extLst>
                    <a:ext uri="{9D8B030D-6E8A-4147-A177-3AD203B41FA5}">
                      <a16:colId xmlns:a16="http://schemas.microsoft.com/office/drawing/2014/main" val="1618677055"/>
                    </a:ext>
                  </a:extLst>
                </a:gridCol>
                <a:gridCol w="3352799">
                  <a:extLst>
                    <a:ext uri="{9D8B030D-6E8A-4147-A177-3AD203B41FA5}">
                      <a16:colId xmlns:a16="http://schemas.microsoft.com/office/drawing/2014/main" val="1139904847"/>
                    </a:ext>
                  </a:extLst>
                </a:gridCol>
              </a:tblGrid>
              <a:tr h="793809">
                <a:tc>
                  <a:txBody>
                    <a:bodyPr/>
                    <a:lstStyle/>
                    <a:p>
                      <a:endParaRPr lang="en-TZ" dirty="0"/>
                    </a:p>
                  </a:txBody>
                  <a:tcPr>
                    <a:solidFill>
                      <a:schemeClr val="bg1"/>
                    </a:solidFill>
                  </a:tcPr>
                </a:tc>
                <a:tc>
                  <a:txBody>
                    <a:bodyPr/>
                    <a:lstStyle/>
                    <a:p>
                      <a:r>
                        <a:rPr lang="en-US" dirty="0"/>
                        <a:t>Social network</a:t>
                      </a:r>
                      <a:endParaRPr lang="en-TZ" dirty="0"/>
                    </a:p>
                  </a:txBody>
                  <a:tcPr/>
                </a:tc>
                <a:tc>
                  <a:txBody>
                    <a:bodyPr/>
                    <a:lstStyle/>
                    <a:p>
                      <a:r>
                        <a:rPr lang="en-US" dirty="0"/>
                        <a:t>Social network</a:t>
                      </a:r>
                      <a:endParaRPr lang="en-TZ" dirty="0"/>
                    </a:p>
                  </a:txBody>
                  <a:tcPr/>
                </a:tc>
                <a:extLst>
                  <a:ext uri="{0D108BD9-81ED-4DB2-BD59-A6C34878D82A}">
                    <a16:rowId xmlns:a16="http://schemas.microsoft.com/office/drawing/2014/main" val="3344463236"/>
                  </a:ext>
                </a:extLst>
              </a:tr>
              <a:tr h="793809">
                <a:tc>
                  <a:txBody>
                    <a:bodyPr/>
                    <a:lstStyle/>
                    <a:p>
                      <a:r>
                        <a:rPr lang="en-US" dirty="0"/>
                        <a:t>What it’s best for:</a:t>
                      </a:r>
                    </a:p>
                    <a:p>
                      <a:endParaRPr lang="en-TZ" dirty="0"/>
                    </a:p>
                  </a:txBody>
                  <a:tcPr/>
                </a:tc>
                <a:tc>
                  <a:txBody>
                    <a:bodyPr/>
                    <a:lstStyle/>
                    <a:p>
                      <a:endParaRPr lang="en-TZ"/>
                    </a:p>
                  </a:txBody>
                  <a:tcPr/>
                </a:tc>
                <a:tc>
                  <a:txBody>
                    <a:bodyPr/>
                    <a:lstStyle/>
                    <a:p>
                      <a:endParaRPr lang="en-TZ"/>
                    </a:p>
                  </a:txBody>
                  <a:tcPr/>
                </a:tc>
                <a:extLst>
                  <a:ext uri="{0D108BD9-81ED-4DB2-BD59-A6C34878D82A}">
                    <a16:rowId xmlns:a16="http://schemas.microsoft.com/office/drawing/2014/main" val="3362945726"/>
                  </a:ext>
                </a:extLst>
              </a:tr>
              <a:tr h="793809">
                <a:tc>
                  <a:txBody>
                    <a:bodyPr/>
                    <a:lstStyle/>
                    <a:p>
                      <a:r>
                        <a:rPr lang="en-US" dirty="0"/>
                        <a:t>Target audience:</a:t>
                      </a:r>
                      <a:endParaRPr lang="en-TZ" dirty="0"/>
                    </a:p>
                  </a:txBody>
                  <a:tcPr/>
                </a:tc>
                <a:tc>
                  <a:txBody>
                    <a:bodyPr/>
                    <a:lstStyle/>
                    <a:p>
                      <a:endParaRPr lang="en-TZ"/>
                    </a:p>
                  </a:txBody>
                  <a:tcPr/>
                </a:tc>
                <a:tc>
                  <a:txBody>
                    <a:bodyPr/>
                    <a:lstStyle/>
                    <a:p>
                      <a:endParaRPr lang="en-TZ"/>
                    </a:p>
                  </a:txBody>
                  <a:tcPr/>
                </a:tc>
                <a:extLst>
                  <a:ext uri="{0D108BD9-81ED-4DB2-BD59-A6C34878D82A}">
                    <a16:rowId xmlns:a16="http://schemas.microsoft.com/office/drawing/2014/main" val="142006472"/>
                  </a:ext>
                </a:extLst>
              </a:tr>
              <a:tr h="793809">
                <a:tc>
                  <a:txBody>
                    <a:bodyPr/>
                    <a:lstStyle/>
                    <a:p>
                      <a:r>
                        <a:rPr lang="en-US" dirty="0"/>
                        <a:t>Types of content we will share:</a:t>
                      </a:r>
                      <a:endParaRPr lang="en-TZ" dirty="0"/>
                    </a:p>
                  </a:txBody>
                  <a:tcPr/>
                </a:tc>
                <a:tc>
                  <a:txBody>
                    <a:bodyPr/>
                    <a:lstStyle/>
                    <a:p>
                      <a:endParaRPr lang="en-TZ"/>
                    </a:p>
                  </a:txBody>
                  <a:tcPr/>
                </a:tc>
                <a:tc>
                  <a:txBody>
                    <a:bodyPr/>
                    <a:lstStyle/>
                    <a:p>
                      <a:endParaRPr lang="en-TZ"/>
                    </a:p>
                  </a:txBody>
                  <a:tcPr/>
                </a:tc>
                <a:extLst>
                  <a:ext uri="{0D108BD9-81ED-4DB2-BD59-A6C34878D82A}">
                    <a16:rowId xmlns:a16="http://schemas.microsoft.com/office/drawing/2014/main" val="3326989119"/>
                  </a:ext>
                </a:extLst>
              </a:tr>
              <a:tr h="793809">
                <a:tc>
                  <a:txBody>
                    <a:bodyPr/>
                    <a:lstStyle/>
                    <a:p>
                      <a:r>
                        <a:rPr lang="en-US" dirty="0"/>
                        <a:t>Key performance indicators (KPIs):</a:t>
                      </a:r>
                      <a:endParaRPr lang="en-TZ" dirty="0"/>
                    </a:p>
                  </a:txBody>
                  <a:tcPr/>
                </a:tc>
                <a:tc>
                  <a:txBody>
                    <a:bodyPr/>
                    <a:lstStyle/>
                    <a:p>
                      <a:endParaRPr lang="en-TZ"/>
                    </a:p>
                  </a:txBody>
                  <a:tcPr/>
                </a:tc>
                <a:tc>
                  <a:txBody>
                    <a:bodyPr/>
                    <a:lstStyle/>
                    <a:p>
                      <a:endParaRPr lang="en-TZ" dirty="0"/>
                    </a:p>
                  </a:txBody>
                  <a:tcPr/>
                </a:tc>
                <a:extLst>
                  <a:ext uri="{0D108BD9-81ED-4DB2-BD59-A6C34878D82A}">
                    <a16:rowId xmlns:a16="http://schemas.microsoft.com/office/drawing/2014/main" val="3280800757"/>
                  </a:ext>
                </a:extLst>
              </a:tr>
            </a:tbl>
          </a:graphicData>
        </a:graphic>
      </p:graphicFrame>
    </p:spTree>
    <p:extLst>
      <p:ext uri="{BB962C8B-B14F-4D97-AF65-F5344CB8AC3E}">
        <p14:creationId xmlns:p14="http://schemas.microsoft.com/office/powerpoint/2010/main" val="2309975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2895E3-71D3-4F07-BFC6-024FAF72EDF0}"/>
              </a:ext>
            </a:extLst>
          </p:cNvPr>
          <p:cNvSpPr>
            <a:spLocks noGrp="1"/>
          </p:cNvSpPr>
          <p:nvPr>
            <p:ph type="title"/>
          </p:nvPr>
        </p:nvSpPr>
        <p:spPr>
          <a:xfrm>
            <a:off x="1097280" y="286603"/>
            <a:ext cx="10058400" cy="4215059"/>
          </a:xfrm>
        </p:spPr>
        <p:txBody>
          <a:bodyPr/>
          <a:lstStyle/>
          <a:p>
            <a:r>
              <a:rPr lang="en-US" dirty="0"/>
              <a:t>Content Strategy</a:t>
            </a:r>
            <a:br>
              <a:rPr lang="en-US" dirty="0"/>
            </a:br>
            <a:endParaRPr lang="en-TZ" dirty="0"/>
          </a:p>
        </p:txBody>
      </p:sp>
    </p:spTree>
    <p:extLst>
      <p:ext uri="{BB962C8B-B14F-4D97-AF65-F5344CB8AC3E}">
        <p14:creationId xmlns:p14="http://schemas.microsoft.com/office/powerpoint/2010/main" val="2188702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BDBF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6CB32-901A-4DA0-AA8A-9A7B5A88BFCD}"/>
              </a:ext>
            </a:extLst>
          </p:cNvPr>
          <p:cNvSpPr>
            <a:spLocks noGrp="1"/>
          </p:cNvSpPr>
          <p:nvPr>
            <p:ph type="title"/>
          </p:nvPr>
        </p:nvSpPr>
        <p:spPr>
          <a:xfrm>
            <a:off x="1096963" y="439003"/>
            <a:ext cx="10058400" cy="1450757"/>
          </a:xfrm>
        </p:spPr>
        <p:txBody>
          <a:bodyPr>
            <a:normAutofit fontScale="90000"/>
          </a:bodyPr>
          <a:lstStyle/>
          <a:p>
            <a:r>
              <a:rPr lang="en-US" dirty="0"/>
              <a:t>Instructions for using this template </a:t>
            </a:r>
            <a:br>
              <a:rPr lang="en-US" dirty="0"/>
            </a:br>
            <a:endParaRPr lang="en-US" dirty="0"/>
          </a:p>
        </p:txBody>
      </p:sp>
      <p:sp>
        <p:nvSpPr>
          <p:cNvPr id="4" name="Content Placeholder 3">
            <a:extLst>
              <a:ext uri="{FF2B5EF4-FFF2-40B4-BE49-F238E27FC236}">
                <a16:creationId xmlns:a16="http://schemas.microsoft.com/office/drawing/2014/main" id="{FE23E933-43C4-4143-9DA8-0D2DF1B8136C}"/>
              </a:ext>
            </a:extLst>
          </p:cNvPr>
          <p:cNvSpPr>
            <a:spLocks noGrp="1"/>
          </p:cNvSpPr>
          <p:nvPr>
            <p:ph idx="1"/>
          </p:nvPr>
        </p:nvSpPr>
        <p:spPr>
          <a:xfrm>
            <a:off x="263237" y="2133600"/>
            <a:ext cx="10892444" cy="3865418"/>
          </a:xfrm>
        </p:spPr>
        <p:txBody>
          <a:bodyPr>
            <a:normAutofit fontScale="47500" lnSpcReduction="20000"/>
          </a:bodyPr>
          <a:lstStyle/>
          <a:p>
            <a:pPr marL="0" indent="0">
              <a:buNone/>
            </a:pPr>
            <a:r>
              <a:rPr lang="en-US" sz="7200" dirty="0"/>
              <a:t>Once you’ve followed the advice in our social media strategy template, you’re ready to use this template.</a:t>
            </a:r>
          </a:p>
          <a:p>
            <a:pPr marL="0" indent="0">
              <a:buNone/>
            </a:pPr>
            <a:r>
              <a:rPr lang="en-US" sz="7200" dirty="0"/>
              <a:t>Now you have your own version.</a:t>
            </a:r>
          </a:p>
          <a:p>
            <a:endParaRPr lang="en-US" dirty="0"/>
          </a:p>
          <a:p>
            <a:endParaRPr lang="en-US" dirty="0"/>
          </a:p>
          <a:p>
            <a:r>
              <a:rPr lang="en-US" sz="6200" dirty="0"/>
              <a:t>NOTE: Slides with blue background, like this one, are instructions to help you customize the template. Before you share your strategy with stakeholders, remember to  remove them from the presentation. </a:t>
            </a:r>
          </a:p>
          <a:p>
            <a:endParaRPr lang="en-TZ" dirty="0"/>
          </a:p>
        </p:txBody>
      </p:sp>
    </p:spTree>
    <p:extLst>
      <p:ext uri="{BB962C8B-B14F-4D97-AF65-F5344CB8AC3E}">
        <p14:creationId xmlns:p14="http://schemas.microsoft.com/office/powerpoint/2010/main" val="2482546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9BDBF7"/>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2E6643-EE21-474C-AE2B-EBD348A3E977}"/>
              </a:ext>
            </a:extLst>
          </p:cNvPr>
          <p:cNvSpPr>
            <a:spLocks noGrp="1"/>
          </p:cNvSpPr>
          <p:nvPr>
            <p:ph type="title"/>
          </p:nvPr>
        </p:nvSpPr>
        <p:spPr/>
        <p:txBody>
          <a:bodyPr/>
          <a:lstStyle/>
          <a:p>
            <a:r>
              <a:rPr lang="en-US" dirty="0"/>
              <a:t>Crafting your content strategy</a:t>
            </a:r>
            <a:endParaRPr lang="en-TZ" dirty="0"/>
          </a:p>
        </p:txBody>
      </p:sp>
      <p:sp>
        <p:nvSpPr>
          <p:cNvPr id="4" name="Content Placeholder 3">
            <a:extLst>
              <a:ext uri="{FF2B5EF4-FFF2-40B4-BE49-F238E27FC236}">
                <a16:creationId xmlns:a16="http://schemas.microsoft.com/office/drawing/2014/main" id="{86E2DB48-0752-4E8D-A556-D429C0AA6652}"/>
              </a:ext>
            </a:extLst>
          </p:cNvPr>
          <p:cNvSpPr>
            <a:spLocks noGrp="1"/>
          </p:cNvSpPr>
          <p:nvPr>
            <p:ph idx="1"/>
          </p:nvPr>
        </p:nvSpPr>
        <p:spPr/>
        <p:txBody>
          <a:bodyPr/>
          <a:lstStyle/>
          <a:p>
            <a:r>
              <a:rPr lang="en-US" dirty="0"/>
              <a:t>Determine your content mix and posting calendar on the next two slides.</a:t>
            </a:r>
          </a:p>
          <a:p>
            <a:r>
              <a:rPr lang="en-US" dirty="0"/>
              <a:t>Use the social media content rule of thirds: </a:t>
            </a:r>
          </a:p>
          <a:p>
            <a:r>
              <a:rPr lang="en-US" dirty="0"/>
              <a:t>⅓ of content promotes business and converts audience</a:t>
            </a:r>
          </a:p>
          <a:p>
            <a:r>
              <a:rPr lang="en-US" dirty="0"/>
              <a:t>⅓ of content shares ideas and stories from thought leaders</a:t>
            </a:r>
          </a:p>
          <a:p>
            <a:r>
              <a:rPr lang="en-US" dirty="0"/>
              <a:t>⅓ is original brand content </a:t>
            </a:r>
          </a:p>
          <a:p>
            <a:endParaRPr lang="en-TZ" dirty="0"/>
          </a:p>
        </p:txBody>
      </p:sp>
    </p:spTree>
    <p:extLst>
      <p:ext uri="{BB962C8B-B14F-4D97-AF65-F5344CB8AC3E}">
        <p14:creationId xmlns:p14="http://schemas.microsoft.com/office/powerpoint/2010/main" val="3558138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17C8F-7B0F-44B4-88CF-5D1FE38AF2E5}"/>
              </a:ext>
            </a:extLst>
          </p:cNvPr>
          <p:cNvSpPr>
            <a:spLocks noGrp="1"/>
          </p:cNvSpPr>
          <p:nvPr>
            <p:ph type="title"/>
          </p:nvPr>
        </p:nvSpPr>
        <p:spPr/>
        <p:txBody>
          <a:bodyPr/>
          <a:lstStyle/>
          <a:p>
            <a:r>
              <a:rPr lang="en-US" dirty="0"/>
              <a:t>POSTING SCHEDULE </a:t>
            </a:r>
            <a:endParaRPr lang="en-TZ" dirty="0"/>
          </a:p>
        </p:txBody>
      </p:sp>
      <p:graphicFrame>
        <p:nvGraphicFramePr>
          <p:cNvPr id="7" name="Content Placeholder 6">
            <a:extLst>
              <a:ext uri="{FF2B5EF4-FFF2-40B4-BE49-F238E27FC236}">
                <a16:creationId xmlns:a16="http://schemas.microsoft.com/office/drawing/2014/main" id="{0FB88AE9-8AFC-47EA-A5F0-47B013387C39}"/>
              </a:ext>
            </a:extLst>
          </p:cNvPr>
          <p:cNvGraphicFramePr>
            <a:graphicFrameLocks noGrp="1"/>
          </p:cNvGraphicFramePr>
          <p:nvPr>
            <p:ph idx="1"/>
            <p:extLst>
              <p:ext uri="{D42A27DB-BD31-4B8C-83A1-F6EECF244321}">
                <p14:modId xmlns:p14="http://schemas.microsoft.com/office/powerpoint/2010/main" val="1700444749"/>
              </p:ext>
            </p:extLst>
          </p:nvPr>
        </p:nvGraphicFramePr>
        <p:xfrm>
          <a:off x="1209822" y="2308095"/>
          <a:ext cx="9791111" cy="3874858"/>
        </p:xfrm>
        <a:graphic>
          <a:graphicData uri="http://schemas.openxmlformats.org/drawingml/2006/table">
            <a:tbl>
              <a:tblPr>
                <a:tableStyleId>{5C22544A-7EE6-4342-B048-85BDC9FD1C3A}</a:tableStyleId>
              </a:tblPr>
              <a:tblGrid>
                <a:gridCol w="3263703">
                  <a:extLst>
                    <a:ext uri="{9D8B030D-6E8A-4147-A177-3AD203B41FA5}">
                      <a16:colId xmlns:a16="http://schemas.microsoft.com/office/drawing/2014/main" val="3750380982"/>
                    </a:ext>
                  </a:extLst>
                </a:gridCol>
                <a:gridCol w="3263704">
                  <a:extLst>
                    <a:ext uri="{9D8B030D-6E8A-4147-A177-3AD203B41FA5}">
                      <a16:colId xmlns:a16="http://schemas.microsoft.com/office/drawing/2014/main" val="856575479"/>
                    </a:ext>
                  </a:extLst>
                </a:gridCol>
                <a:gridCol w="3263704">
                  <a:extLst>
                    <a:ext uri="{9D8B030D-6E8A-4147-A177-3AD203B41FA5}">
                      <a16:colId xmlns:a16="http://schemas.microsoft.com/office/drawing/2014/main" val="3869086956"/>
                    </a:ext>
                  </a:extLst>
                </a:gridCol>
              </a:tblGrid>
              <a:tr h="451869">
                <a:tc>
                  <a:txBody>
                    <a:bodyPr/>
                    <a:lstStyle/>
                    <a:p>
                      <a:pPr>
                        <a:lnSpc>
                          <a:spcPct val="115000"/>
                        </a:lnSpc>
                        <a:spcBef>
                          <a:spcPts val="1600"/>
                        </a:spcBef>
                        <a:spcAft>
                          <a:spcPts val="400"/>
                        </a:spcAft>
                      </a:pPr>
                      <a:r>
                        <a:rPr lang="en" sz="1800" dirty="0">
                          <a:solidFill>
                            <a:schemeClr val="bg1"/>
                          </a:solidFill>
                          <a:effectLst/>
                        </a:rPr>
                        <a:t>What</a:t>
                      </a:r>
                      <a:endParaRPr lang="en-TZ" sz="1800" b="1" dirty="0">
                        <a:solidFill>
                          <a:schemeClr val="bg1"/>
                        </a:solidFill>
                        <a:effectLst/>
                        <a:latin typeface="Inter"/>
                      </a:endParaRPr>
                    </a:p>
                  </a:txBody>
                  <a:tcPr marL="81915" marR="81915" marT="81915" marB="81915">
                    <a:solidFill>
                      <a:schemeClr val="tx1"/>
                    </a:solidFill>
                  </a:tcPr>
                </a:tc>
                <a:tc>
                  <a:txBody>
                    <a:bodyPr/>
                    <a:lstStyle/>
                    <a:p>
                      <a:pPr>
                        <a:lnSpc>
                          <a:spcPct val="115000"/>
                        </a:lnSpc>
                        <a:spcBef>
                          <a:spcPts val="1600"/>
                        </a:spcBef>
                        <a:spcAft>
                          <a:spcPts val="400"/>
                        </a:spcAft>
                      </a:pPr>
                      <a:r>
                        <a:rPr lang="en" sz="1600" dirty="0">
                          <a:solidFill>
                            <a:schemeClr val="bg1"/>
                          </a:solidFill>
                          <a:effectLst/>
                        </a:rPr>
                        <a:t>When</a:t>
                      </a:r>
                      <a:endParaRPr lang="en-TZ" sz="1600" b="1" dirty="0">
                        <a:solidFill>
                          <a:schemeClr val="bg1"/>
                        </a:solidFill>
                        <a:effectLst/>
                        <a:latin typeface="Inter"/>
                      </a:endParaRPr>
                    </a:p>
                  </a:txBody>
                  <a:tcPr marL="81915" marR="81915" marT="81915" marB="81915">
                    <a:solidFill>
                      <a:schemeClr val="tx2"/>
                    </a:solidFill>
                  </a:tcPr>
                </a:tc>
                <a:tc>
                  <a:txBody>
                    <a:bodyPr/>
                    <a:lstStyle/>
                    <a:p>
                      <a:pPr>
                        <a:lnSpc>
                          <a:spcPct val="115000"/>
                        </a:lnSpc>
                        <a:spcBef>
                          <a:spcPts val="1600"/>
                        </a:spcBef>
                        <a:spcAft>
                          <a:spcPts val="400"/>
                        </a:spcAft>
                      </a:pPr>
                      <a:r>
                        <a:rPr lang="en" sz="1600" dirty="0">
                          <a:solidFill>
                            <a:schemeClr val="bg1"/>
                          </a:solidFill>
                          <a:effectLst/>
                        </a:rPr>
                        <a:t>Where</a:t>
                      </a:r>
                      <a:endParaRPr lang="en-TZ" sz="1600" b="1" dirty="0">
                        <a:solidFill>
                          <a:schemeClr val="bg1"/>
                        </a:solidFill>
                        <a:effectLst/>
                        <a:latin typeface="Inter"/>
                      </a:endParaRPr>
                    </a:p>
                  </a:txBody>
                  <a:tcPr marL="81915" marR="81915" marT="81915" marB="81915">
                    <a:solidFill>
                      <a:schemeClr val="tx2"/>
                    </a:solidFill>
                  </a:tcPr>
                </a:tc>
                <a:extLst>
                  <a:ext uri="{0D108BD9-81ED-4DB2-BD59-A6C34878D82A}">
                    <a16:rowId xmlns:a16="http://schemas.microsoft.com/office/drawing/2014/main" val="2206191435"/>
                  </a:ext>
                </a:extLst>
              </a:tr>
              <a:tr h="855688">
                <a:tc>
                  <a:txBody>
                    <a:bodyPr/>
                    <a:lstStyle/>
                    <a:p>
                      <a:pPr>
                        <a:lnSpc>
                          <a:spcPct val="150000"/>
                        </a:lnSpc>
                      </a:pPr>
                      <a:r>
                        <a:rPr lang="en" sz="1200" dirty="0">
                          <a:effectLst/>
                        </a:rPr>
                        <a:t>E.g. New Bridging  blog posts</a:t>
                      </a:r>
                      <a:endParaRPr lang="en-TZ" sz="1200" dirty="0">
                        <a:effectLst/>
                        <a:latin typeface="Inter"/>
                        <a:ea typeface="Inter"/>
                        <a:cs typeface="Inter"/>
                      </a:endParaRPr>
                    </a:p>
                  </a:txBody>
                  <a:tcPr marL="81915" marR="81915" marT="81915" marB="81915">
                    <a:solidFill>
                      <a:schemeClr val="bg1">
                        <a:lumMod val="85000"/>
                      </a:schemeClr>
                    </a:solidFill>
                  </a:tcPr>
                </a:tc>
                <a:tc>
                  <a:txBody>
                    <a:bodyPr/>
                    <a:lstStyle/>
                    <a:p>
                      <a:pPr>
                        <a:lnSpc>
                          <a:spcPct val="150000"/>
                        </a:lnSpc>
                      </a:pPr>
                      <a:r>
                        <a:rPr lang="en" sz="1200" dirty="0">
                          <a:effectLst/>
                        </a:rPr>
                        <a:t>E.g. When published; typically Thursdays at 8:30 am </a:t>
                      </a:r>
                      <a:endParaRPr lang="en-TZ" sz="1200" dirty="0">
                        <a:effectLst/>
                        <a:latin typeface="Inter"/>
                        <a:ea typeface="Inter"/>
                        <a:cs typeface="Inter"/>
                      </a:endParaRPr>
                    </a:p>
                  </a:txBody>
                  <a:tcPr marL="81915" marR="81915" marT="81915" marB="81915">
                    <a:solidFill>
                      <a:schemeClr val="bg1">
                        <a:lumMod val="85000"/>
                      </a:schemeClr>
                    </a:solidFill>
                  </a:tcPr>
                </a:tc>
                <a:tc>
                  <a:txBody>
                    <a:bodyPr/>
                    <a:lstStyle/>
                    <a:p>
                      <a:pPr>
                        <a:lnSpc>
                          <a:spcPct val="150000"/>
                        </a:lnSpc>
                      </a:pPr>
                      <a:r>
                        <a:rPr lang="en" sz="1200" dirty="0">
                          <a:effectLst/>
                        </a:rPr>
                        <a:t>E.g. Facebook, Twitter, LinkedIn</a:t>
                      </a:r>
                      <a:endParaRPr lang="en-TZ" sz="1200" dirty="0">
                        <a:effectLst/>
                        <a:latin typeface="Inter"/>
                        <a:ea typeface="Inter"/>
                        <a:cs typeface="Inter"/>
                      </a:endParaRPr>
                    </a:p>
                  </a:txBody>
                  <a:tcPr marL="81915" marR="81915" marT="81915" marB="81915">
                    <a:solidFill>
                      <a:schemeClr val="bg1">
                        <a:lumMod val="85000"/>
                      </a:schemeClr>
                    </a:solidFill>
                  </a:tcPr>
                </a:tc>
                <a:extLst>
                  <a:ext uri="{0D108BD9-81ED-4DB2-BD59-A6C34878D82A}">
                    <a16:rowId xmlns:a16="http://schemas.microsoft.com/office/drawing/2014/main" val="1512211208"/>
                  </a:ext>
                </a:extLst>
              </a:tr>
              <a:tr h="512013">
                <a:tc>
                  <a:txBody>
                    <a:bodyPr/>
                    <a:lstStyle/>
                    <a:p>
                      <a:pPr>
                        <a:lnSpc>
                          <a:spcPct val="150000"/>
                        </a:lnSpc>
                      </a:pPr>
                      <a:r>
                        <a:rPr lang="en" sz="1200">
                          <a:effectLst/>
                        </a:rPr>
                        <a:t> </a:t>
                      </a:r>
                      <a:endParaRPr lang="en-TZ" sz="1200">
                        <a:effectLst/>
                        <a:latin typeface="Inter"/>
                        <a:ea typeface="Inter"/>
                        <a:cs typeface="Inter"/>
                      </a:endParaRPr>
                    </a:p>
                  </a:txBody>
                  <a:tcPr marL="81915" marR="81915" marT="81915" marB="81915">
                    <a:solidFill>
                      <a:schemeClr val="bg1">
                        <a:lumMod val="85000"/>
                      </a:schemeClr>
                    </a:solidFill>
                  </a:tcPr>
                </a:tc>
                <a:tc>
                  <a:txBody>
                    <a:bodyPr/>
                    <a:lstStyle/>
                    <a:p>
                      <a:pPr>
                        <a:lnSpc>
                          <a:spcPct val="150000"/>
                        </a:lnSpc>
                      </a:pPr>
                      <a:r>
                        <a:rPr lang="en" sz="1200" dirty="0">
                          <a:effectLst/>
                        </a:rPr>
                        <a:t> </a:t>
                      </a:r>
                      <a:endParaRPr lang="en-TZ" sz="1200" dirty="0">
                        <a:effectLst/>
                        <a:latin typeface="Inter"/>
                        <a:ea typeface="Inter"/>
                        <a:cs typeface="Inter"/>
                      </a:endParaRPr>
                    </a:p>
                  </a:txBody>
                  <a:tcPr marL="81915" marR="81915" marT="81915" marB="81915">
                    <a:solidFill>
                      <a:schemeClr val="bg1">
                        <a:lumMod val="85000"/>
                      </a:schemeClr>
                    </a:solidFill>
                  </a:tcPr>
                </a:tc>
                <a:tc>
                  <a:txBody>
                    <a:bodyPr/>
                    <a:lstStyle/>
                    <a:p>
                      <a:pPr>
                        <a:lnSpc>
                          <a:spcPct val="150000"/>
                        </a:lnSpc>
                      </a:pPr>
                      <a:r>
                        <a:rPr lang="en" sz="1200" dirty="0">
                          <a:effectLst/>
                        </a:rPr>
                        <a:t> </a:t>
                      </a:r>
                      <a:endParaRPr lang="en-TZ" sz="1200" dirty="0">
                        <a:effectLst/>
                        <a:latin typeface="Inter"/>
                        <a:ea typeface="Inter"/>
                        <a:cs typeface="Inter"/>
                      </a:endParaRPr>
                    </a:p>
                  </a:txBody>
                  <a:tcPr marL="81915" marR="81915" marT="81915" marB="81915">
                    <a:solidFill>
                      <a:schemeClr val="bg1">
                        <a:lumMod val="85000"/>
                      </a:schemeClr>
                    </a:solidFill>
                  </a:tcPr>
                </a:tc>
                <a:extLst>
                  <a:ext uri="{0D108BD9-81ED-4DB2-BD59-A6C34878D82A}">
                    <a16:rowId xmlns:a16="http://schemas.microsoft.com/office/drawing/2014/main" val="1283788933"/>
                  </a:ext>
                </a:extLst>
              </a:tr>
              <a:tr h="512013">
                <a:tc>
                  <a:txBody>
                    <a:bodyPr/>
                    <a:lstStyle/>
                    <a:p>
                      <a:pPr>
                        <a:lnSpc>
                          <a:spcPct val="150000"/>
                        </a:lnSpc>
                      </a:pPr>
                      <a:r>
                        <a:rPr lang="en" sz="1200">
                          <a:effectLst/>
                        </a:rPr>
                        <a:t> </a:t>
                      </a:r>
                      <a:endParaRPr lang="en-TZ" sz="1200">
                        <a:effectLst/>
                        <a:latin typeface="Inter"/>
                        <a:ea typeface="Inter"/>
                        <a:cs typeface="Inter"/>
                      </a:endParaRPr>
                    </a:p>
                  </a:txBody>
                  <a:tcPr marL="81915" marR="81915" marT="81915" marB="81915">
                    <a:solidFill>
                      <a:schemeClr val="bg1">
                        <a:lumMod val="85000"/>
                      </a:schemeClr>
                    </a:solidFill>
                  </a:tcPr>
                </a:tc>
                <a:tc>
                  <a:txBody>
                    <a:bodyPr/>
                    <a:lstStyle/>
                    <a:p>
                      <a:pPr>
                        <a:lnSpc>
                          <a:spcPct val="150000"/>
                        </a:lnSpc>
                      </a:pPr>
                      <a:r>
                        <a:rPr lang="en" sz="1200" dirty="0">
                          <a:effectLst/>
                        </a:rPr>
                        <a:t> </a:t>
                      </a:r>
                      <a:endParaRPr lang="en-TZ" sz="1200" dirty="0">
                        <a:effectLst/>
                        <a:latin typeface="Inter"/>
                        <a:ea typeface="Inter"/>
                        <a:cs typeface="Inter"/>
                      </a:endParaRPr>
                    </a:p>
                  </a:txBody>
                  <a:tcPr marL="81915" marR="81915" marT="81915" marB="81915">
                    <a:solidFill>
                      <a:schemeClr val="bg1">
                        <a:lumMod val="85000"/>
                      </a:schemeClr>
                    </a:solidFill>
                  </a:tcPr>
                </a:tc>
                <a:tc>
                  <a:txBody>
                    <a:bodyPr/>
                    <a:lstStyle/>
                    <a:p>
                      <a:pPr>
                        <a:lnSpc>
                          <a:spcPct val="150000"/>
                        </a:lnSpc>
                      </a:pPr>
                      <a:r>
                        <a:rPr lang="en" sz="1200" dirty="0">
                          <a:effectLst/>
                        </a:rPr>
                        <a:t> </a:t>
                      </a:r>
                      <a:endParaRPr lang="en-TZ" sz="1200" dirty="0">
                        <a:effectLst/>
                        <a:latin typeface="Inter"/>
                        <a:ea typeface="Inter"/>
                        <a:cs typeface="Inter"/>
                      </a:endParaRPr>
                    </a:p>
                  </a:txBody>
                  <a:tcPr marL="81915" marR="81915" marT="81915" marB="81915">
                    <a:solidFill>
                      <a:schemeClr val="bg1">
                        <a:lumMod val="85000"/>
                      </a:schemeClr>
                    </a:solidFill>
                  </a:tcPr>
                </a:tc>
                <a:extLst>
                  <a:ext uri="{0D108BD9-81ED-4DB2-BD59-A6C34878D82A}">
                    <a16:rowId xmlns:a16="http://schemas.microsoft.com/office/drawing/2014/main" val="1358769311"/>
                  </a:ext>
                </a:extLst>
              </a:tr>
              <a:tr h="512013">
                <a:tc>
                  <a:txBody>
                    <a:bodyPr/>
                    <a:lstStyle/>
                    <a:p>
                      <a:pPr>
                        <a:lnSpc>
                          <a:spcPct val="150000"/>
                        </a:lnSpc>
                      </a:pPr>
                      <a:r>
                        <a:rPr lang="en" sz="1200">
                          <a:effectLst/>
                        </a:rPr>
                        <a:t> </a:t>
                      </a:r>
                      <a:endParaRPr lang="en-TZ" sz="1200">
                        <a:effectLst/>
                        <a:latin typeface="Inter"/>
                        <a:ea typeface="Inter"/>
                        <a:cs typeface="Inter"/>
                      </a:endParaRPr>
                    </a:p>
                  </a:txBody>
                  <a:tcPr marL="81915" marR="81915" marT="81915" marB="81915">
                    <a:solidFill>
                      <a:schemeClr val="bg1">
                        <a:lumMod val="85000"/>
                      </a:schemeClr>
                    </a:solidFill>
                  </a:tcPr>
                </a:tc>
                <a:tc>
                  <a:txBody>
                    <a:bodyPr/>
                    <a:lstStyle/>
                    <a:p>
                      <a:pPr>
                        <a:lnSpc>
                          <a:spcPct val="150000"/>
                        </a:lnSpc>
                      </a:pPr>
                      <a:r>
                        <a:rPr lang="en" sz="1200">
                          <a:effectLst/>
                        </a:rPr>
                        <a:t> </a:t>
                      </a:r>
                      <a:endParaRPr lang="en-TZ" sz="1200">
                        <a:effectLst/>
                        <a:latin typeface="Inter"/>
                        <a:ea typeface="Inter"/>
                        <a:cs typeface="Inter"/>
                      </a:endParaRPr>
                    </a:p>
                  </a:txBody>
                  <a:tcPr marL="81915" marR="81915" marT="81915" marB="81915">
                    <a:solidFill>
                      <a:schemeClr val="bg1">
                        <a:lumMod val="85000"/>
                      </a:schemeClr>
                    </a:solidFill>
                  </a:tcPr>
                </a:tc>
                <a:tc>
                  <a:txBody>
                    <a:bodyPr/>
                    <a:lstStyle/>
                    <a:p>
                      <a:pPr>
                        <a:lnSpc>
                          <a:spcPct val="150000"/>
                        </a:lnSpc>
                      </a:pPr>
                      <a:r>
                        <a:rPr lang="en" sz="1200" dirty="0">
                          <a:effectLst/>
                        </a:rPr>
                        <a:t> </a:t>
                      </a:r>
                      <a:endParaRPr lang="en-TZ" sz="1200" dirty="0">
                        <a:effectLst/>
                        <a:latin typeface="Inter"/>
                        <a:ea typeface="Inter"/>
                        <a:cs typeface="Inter"/>
                      </a:endParaRPr>
                    </a:p>
                  </a:txBody>
                  <a:tcPr marL="81915" marR="81915" marT="81915" marB="81915">
                    <a:solidFill>
                      <a:schemeClr val="bg1">
                        <a:lumMod val="85000"/>
                      </a:schemeClr>
                    </a:solidFill>
                  </a:tcPr>
                </a:tc>
                <a:extLst>
                  <a:ext uri="{0D108BD9-81ED-4DB2-BD59-A6C34878D82A}">
                    <a16:rowId xmlns:a16="http://schemas.microsoft.com/office/drawing/2014/main" val="803312513"/>
                  </a:ext>
                </a:extLst>
              </a:tr>
              <a:tr h="512013">
                <a:tc>
                  <a:txBody>
                    <a:bodyPr/>
                    <a:lstStyle/>
                    <a:p>
                      <a:pPr>
                        <a:lnSpc>
                          <a:spcPct val="150000"/>
                        </a:lnSpc>
                      </a:pPr>
                      <a:r>
                        <a:rPr lang="en" sz="1200">
                          <a:effectLst/>
                        </a:rPr>
                        <a:t> </a:t>
                      </a:r>
                      <a:endParaRPr lang="en-TZ" sz="1200">
                        <a:effectLst/>
                        <a:latin typeface="Inter"/>
                        <a:ea typeface="Inter"/>
                        <a:cs typeface="Inter"/>
                      </a:endParaRPr>
                    </a:p>
                  </a:txBody>
                  <a:tcPr marL="81915" marR="81915" marT="81915" marB="81915">
                    <a:solidFill>
                      <a:schemeClr val="bg1">
                        <a:lumMod val="85000"/>
                      </a:schemeClr>
                    </a:solidFill>
                  </a:tcPr>
                </a:tc>
                <a:tc>
                  <a:txBody>
                    <a:bodyPr/>
                    <a:lstStyle/>
                    <a:p>
                      <a:pPr>
                        <a:lnSpc>
                          <a:spcPct val="150000"/>
                        </a:lnSpc>
                      </a:pPr>
                      <a:r>
                        <a:rPr lang="en" sz="1200">
                          <a:effectLst/>
                        </a:rPr>
                        <a:t> </a:t>
                      </a:r>
                      <a:endParaRPr lang="en-TZ" sz="1200">
                        <a:effectLst/>
                        <a:latin typeface="Inter"/>
                        <a:ea typeface="Inter"/>
                        <a:cs typeface="Inter"/>
                      </a:endParaRPr>
                    </a:p>
                  </a:txBody>
                  <a:tcPr marL="81915" marR="81915" marT="81915" marB="81915">
                    <a:solidFill>
                      <a:schemeClr val="bg1">
                        <a:lumMod val="85000"/>
                      </a:schemeClr>
                    </a:solidFill>
                  </a:tcPr>
                </a:tc>
                <a:tc>
                  <a:txBody>
                    <a:bodyPr/>
                    <a:lstStyle/>
                    <a:p>
                      <a:pPr>
                        <a:lnSpc>
                          <a:spcPct val="150000"/>
                        </a:lnSpc>
                      </a:pPr>
                      <a:r>
                        <a:rPr lang="en" sz="1200" dirty="0">
                          <a:effectLst/>
                        </a:rPr>
                        <a:t> </a:t>
                      </a:r>
                      <a:endParaRPr lang="en-TZ" sz="1200" dirty="0">
                        <a:effectLst/>
                        <a:latin typeface="Inter"/>
                        <a:ea typeface="Inter"/>
                        <a:cs typeface="Inter"/>
                      </a:endParaRPr>
                    </a:p>
                  </a:txBody>
                  <a:tcPr marL="81915" marR="81915" marT="81915" marB="81915">
                    <a:solidFill>
                      <a:schemeClr val="bg1">
                        <a:lumMod val="85000"/>
                      </a:schemeClr>
                    </a:solidFill>
                  </a:tcPr>
                </a:tc>
                <a:extLst>
                  <a:ext uri="{0D108BD9-81ED-4DB2-BD59-A6C34878D82A}">
                    <a16:rowId xmlns:a16="http://schemas.microsoft.com/office/drawing/2014/main" val="3836847655"/>
                  </a:ext>
                </a:extLst>
              </a:tr>
              <a:tr h="512013">
                <a:tc>
                  <a:txBody>
                    <a:bodyPr/>
                    <a:lstStyle/>
                    <a:p>
                      <a:pPr>
                        <a:lnSpc>
                          <a:spcPct val="150000"/>
                        </a:lnSpc>
                      </a:pPr>
                      <a:r>
                        <a:rPr lang="en" sz="1200">
                          <a:effectLst/>
                        </a:rPr>
                        <a:t> </a:t>
                      </a:r>
                      <a:endParaRPr lang="en-TZ" sz="1200">
                        <a:effectLst/>
                        <a:latin typeface="Inter"/>
                        <a:ea typeface="Inter"/>
                        <a:cs typeface="Inter"/>
                      </a:endParaRPr>
                    </a:p>
                  </a:txBody>
                  <a:tcPr marL="81915" marR="81915" marT="81915" marB="81915">
                    <a:solidFill>
                      <a:schemeClr val="bg1">
                        <a:lumMod val="85000"/>
                      </a:schemeClr>
                    </a:solidFill>
                  </a:tcPr>
                </a:tc>
                <a:tc>
                  <a:txBody>
                    <a:bodyPr/>
                    <a:lstStyle/>
                    <a:p>
                      <a:pPr>
                        <a:lnSpc>
                          <a:spcPct val="150000"/>
                        </a:lnSpc>
                      </a:pPr>
                      <a:r>
                        <a:rPr lang="en" sz="1200">
                          <a:effectLst/>
                        </a:rPr>
                        <a:t> </a:t>
                      </a:r>
                      <a:endParaRPr lang="en-TZ" sz="1200">
                        <a:effectLst/>
                        <a:latin typeface="Inter"/>
                        <a:ea typeface="Inter"/>
                        <a:cs typeface="Inter"/>
                      </a:endParaRPr>
                    </a:p>
                  </a:txBody>
                  <a:tcPr marL="81915" marR="81915" marT="81915" marB="81915">
                    <a:solidFill>
                      <a:schemeClr val="bg1">
                        <a:lumMod val="85000"/>
                      </a:schemeClr>
                    </a:solidFill>
                  </a:tcPr>
                </a:tc>
                <a:tc>
                  <a:txBody>
                    <a:bodyPr/>
                    <a:lstStyle/>
                    <a:p>
                      <a:pPr>
                        <a:lnSpc>
                          <a:spcPct val="150000"/>
                        </a:lnSpc>
                      </a:pPr>
                      <a:r>
                        <a:rPr lang="en" sz="1200" dirty="0">
                          <a:effectLst/>
                        </a:rPr>
                        <a:t> </a:t>
                      </a:r>
                      <a:endParaRPr lang="en-TZ" sz="1200" dirty="0">
                        <a:effectLst/>
                        <a:latin typeface="Inter"/>
                        <a:ea typeface="Inter"/>
                        <a:cs typeface="Inter"/>
                      </a:endParaRPr>
                    </a:p>
                  </a:txBody>
                  <a:tcPr marL="81915" marR="81915" marT="81915" marB="81915">
                    <a:solidFill>
                      <a:schemeClr val="bg1">
                        <a:lumMod val="85000"/>
                      </a:schemeClr>
                    </a:solidFill>
                  </a:tcPr>
                </a:tc>
                <a:extLst>
                  <a:ext uri="{0D108BD9-81ED-4DB2-BD59-A6C34878D82A}">
                    <a16:rowId xmlns:a16="http://schemas.microsoft.com/office/drawing/2014/main" val="436740946"/>
                  </a:ext>
                </a:extLst>
              </a:tr>
            </a:tbl>
          </a:graphicData>
        </a:graphic>
      </p:graphicFrame>
    </p:spTree>
    <p:extLst>
      <p:ext uri="{BB962C8B-B14F-4D97-AF65-F5344CB8AC3E}">
        <p14:creationId xmlns:p14="http://schemas.microsoft.com/office/powerpoint/2010/main" val="1708725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9BDBF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90C29-2621-475F-BA8A-8061B882CDB5}"/>
              </a:ext>
            </a:extLst>
          </p:cNvPr>
          <p:cNvSpPr>
            <a:spLocks noGrp="1"/>
          </p:cNvSpPr>
          <p:nvPr>
            <p:ph type="title"/>
          </p:nvPr>
        </p:nvSpPr>
        <p:spPr>
          <a:xfrm>
            <a:off x="1097280" y="286603"/>
            <a:ext cx="10058400" cy="2329988"/>
          </a:xfrm>
        </p:spPr>
        <p:txBody>
          <a:bodyPr/>
          <a:lstStyle/>
          <a:p>
            <a:r>
              <a:rPr lang="en-US" dirty="0"/>
              <a:t>Measuring your progress</a:t>
            </a:r>
            <a:br>
              <a:rPr lang="en-US" dirty="0"/>
            </a:br>
            <a:endParaRPr lang="en-TZ" dirty="0"/>
          </a:p>
        </p:txBody>
      </p:sp>
      <p:sp>
        <p:nvSpPr>
          <p:cNvPr id="3" name="Content Placeholder 2">
            <a:extLst>
              <a:ext uri="{FF2B5EF4-FFF2-40B4-BE49-F238E27FC236}">
                <a16:creationId xmlns:a16="http://schemas.microsoft.com/office/drawing/2014/main" id="{4926713A-30C2-4351-822C-1A70E46BE2FC}"/>
              </a:ext>
            </a:extLst>
          </p:cNvPr>
          <p:cNvSpPr>
            <a:spLocks noGrp="1"/>
          </p:cNvSpPr>
          <p:nvPr>
            <p:ph idx="1"/>
          </p:nvPr>
        </p:nvSpPr>
        <p:spPr/>
        <p:txBody>
          <a:bodyPr/>
          <a:lstStyle/>
          <a:p>
            <a:r>
              <a:rPr lang="en-US" dirty="0"/>
              <a:t>Use analytics tools to measure how you’re performing against the goals, business objectives, and metrics you set earlier.</a:t>
            </a:r>
          </a:p>
          <a:p>
            <a:endParaRPr lang="en-US" dirty="0"/>
          </a:p>
          <a:p>
            <a:pPr marL="0" indent="0">
              <a:buNone/>
            </a:pPr>
            <a:r>
              <a:rPr lang="en-US" dirty="0"/>
              <a:t>Once you compiled data, create slides highlighting key learnings and next steps.</a:t>
            </a:r>
          </a:p>
          <a:p>
            <a:endParaRPr lang="en-TZ" dirty="0"/>
          </a:p>
        </p:txBody>
      </p:sp>
    </p:spTree>
    <p:extLst>
      <p:ext uri="{BB962C8B-B14F-4D97-AF65-F5344CB8AC3E}">
        <p14:creationId xmlns:p14="http://schemas.microsoft.com/office/powerpoint/2010/main" val="1031347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40AE4-B52D-4593-826B-57943A7B4084}"/>
              </a:ext>
            </a:extLst>
          </p:cNvPr>
          <p:cNvSpPr>
            <a:spLocks noGrp="1"/>
          </p:cNvSpPr>
          <p:nvPr>
            <p:ph type="title"/>
          </p:nvPr>
        </p:nvSpPr>
        <p:spPr/>
        <p:txBody>
          <a:bodyPr/>
          <a:lstStyle/>
          <a:p>
            <a:r>
              <a:rPr lang="en-US" dirty="0"/>
              <a:t>Progress</a:t>
            </a:r>
            <a:endParaRPr lang="en-TZ" dirty="0"/>
          </a:p>
        </p:txBody>
      </p:sp>
      <p:graphicFrame>
        <p:nvGraphicFramePr>
          <p:cNvPr id="7" name="Table 7">
            <a:extLst>
              <a:ext uri="{FF2B5EF4-FFF2-40B4-BE49-F238E27FC236}">
                <a16:creationId xmlns:a16="http://schemas.microsoft.com/office/drawing/2014/main" id="{42E62A69-A14D-41D7-96ED-5A8025CA0952}"/>
              </a:ext>
            </a:extLst>
          </p:cNvPr>
          <p:cNvGraphicFramePr>
            <a:graphicFrameLocks noGrp="1"/>
          </p:cNvGraphicFramePr>
          <p:nvPr>
            <p:ph idx="1"/>
            <p:extLst>
              <p:ext uri="{D42A27DB-BD31-4B8C-83A1-F6EECF244321}">
                <p14:modId xmlns:p14="http://schemas.microsoft.com/office/powerpoint/2010/main" val="2239049376"/>
              </p:ext>
            </p:extLst>
          </p:nvPr>
        </p:nvGraphicFramePr>
        <p:xfrm>
          <a:off x="1139483" y="2067951"/>
          <a:ext cx="10015878" cy="4328628"/>
        </p:xfrm>
        <a:graphic>
          <a:graphicData uri="http://schemas.openxmlformats.org/drawingml/2006/table">
            <a:tbl>
              <a:tblPr firstRow="1" bandRow="1">
                <a:tableStyleId>{073A0DAA-6AF3-43AB-8588-CEC1D06C72B9}</a:tableStyleId>
              </a:tblPr>
              <a:tblGrid>
                <a:gridCol w="1394394">
                  <a:extLst>
                    <a:ext uri="{9D8B030D-6E8A-4147-A177-3AD203B41FA5}">
                      <a16:colId xmlns:a16="http://schemas.microsoft.com/office/drawing/2014/main" val="2121476093"/>
                    </a:ext>
                  </a:extLst>
                </a:gridCol>
                <a:gridCol w="1419145">
                  <a:extLst>
                    <a:ext uri="{9D8B030D-6E8A-4147-A177-3AD203B41FA5}">
                      <a16:colId xmlns:a16="http://schemas.microsoft.com/office/drawing/2014/main" val="576288598"/>
                    </a:ext>
                  </a:extLst>
                </a:gridCol>
                <a:gridCol w="1454683">
                  <a:extLst>
                    <a:ext uri="{9D8B030D-6E8A-4147-A177-3AD203B41FA5}">
                      <a16:colId xmlns:a16="http://schemas.microsoft.com/office/drawing/2014/main" val="3036561153"/>
                    </a:ext>
                  </a:extLst>
                </a:gridCol>
                <a:gridCol w="1436914">
                  <a:extLst>
                    <a:ext uri="{9D8B030D-6E8A-4147-A177-3AD203B41FA5}">
                      <a16:colId xmlns:a16="http://schemas.microsoft.com/office/drawing/2014/main" val="909925093"/>
                    </a:ext>
                  </a:extLst>
                </a:gridCol>
                <a:gridCol w="1436914">
                  <a:extLst>
                    <a:ext uri="{9D8B030D-6E8A-4147-A177-3AD203B41FA5}">
                      <a16:colId xmlns:a16="http://schemas.microsoft.com/office/drawing/2014/main" val="3744999826"/>
                    </a:ext>
                  </a:extLst>
                </a:gridCol>
                <a:gridCol w="1436914">
                  <a:extLst>
                    <a:ext uri="{9D8B030D-6E8A-4147-A177-3AD203B41FA5}">
                      <a16:colId xmlns:a16="http://schemas.microsoft.com/office/drawing/2014/main" val="13069535"/>
                    </a:ext>
                  </a:extLst>
                </a:gridCol>
                <a:gridCol w="1436914">
                  <a:extLst>
                    <a:ext uri="{9D8B030D-6E8A-4147-A177-3AD203B41FA5}">
                      <a16:colId xmlns:a16="http://schemas.microsoft.com/office/drawing/2014/main" val="526304272"/>
                    </a:ext>
                  </a:extLst>
                </a:gridCol>
              </a:tblGrid>
              <a:tr h="784977">
                <a:tc>
                  <a:txBody>
                    <a:bodyPr/>
                    <a:lstStyle/>
                    <a:p>
                      <a:pPr algn="ctr"/>
                      <a:r>
                        <a:rPr lang="en-US" dirty="0"/>
                        <a:t>Channels </a:t>
                      </a:r>
                      <a:endParaRPr lang="en-TZ" dirty="0"/>
                    </a:p>
                  </a:txBody>
                  <a:tcPr/>
                </a:tc>
                <a:tc>
                  <a:txBody>
                    <a:bodyPr/>
                    <a:lstStyle/>
                    <a:p>
                      <a:pPr algn="ctr"/>
                      <a:r>
                        <a:rPr lang="en-US" dirty="0"/>
                        <a:t>Data range</a:t>
                      </a:r>
                      <a:endParaRPr lang="en-TZ" dirty="0"/>
                    </a:p>
                  </a:txBody>
                  <a:tcPr/>
                </a:tc>
                <a:tc>
                  <a:txBody>
                    <a:bodyPr/>
                    <a:lstStyle/>
                    <a:p>
                      <a:r>
                        <a:rPr lang="en-US" dirty="0"/>
                        <a:t>Net Followers Gain/Loss</a:t>
                      </a:r>
                    </a:p>
                    <a:p>
                      <a:endParaRPr lang="en-TZ" dirty="0"/>
                    </a:p>
                  </a:txBody>
                  <a:tcPr/>
                </a:tc>
                <a:tc>
                  <a:txBody>
                    <a:bodyPr/>
                    <a:lstStyle/>
                    <a:p>
                      <a:r>
                        <a:rPr lang="en-US" dirty="0"/>
                        <a:t># of Posts</a:t>
                      </a:r>
                      <a:endParaRPr lang="en-TZ" dirty="0"/>
                    </a:p>
                  </a:txBody>
                  <a:tcPr/>
                </a:tc>
                <a:tc>
                  <a:txBody>
                    <a:bodyPr/>
                    <a:lstStyle/>
                    <a:p>
                      <a:pPr algn="ctr" rtl="0" fontAlgn="ctr">
                        <a:spcBef>
                          <a:spcPts val="0"/>
                        </a:spcBef>
                        <a:spcAft>
                          <a:spcPts val="0"/>
                        </a:spcAft>
                      </a:pPr>
                      <a:r>
                        <a:rPr lang="en-US" sz="1600" b="1" i="0" u="none" strike="noStrike" dirty="0">
                          <a:solidFill>
                            <a:srgbClr val="FFFFFF"/>
                          </a:solidFill>
                          <a:effectLst/>
                          <a:latin typeface="Source Sans Pro" panose="020B0503030403020204" pitchFamily="34" charset="0"/>
                        </a:rPr>
                        <a:t>Engagement Rate</a:t>
                      </a:r>
                      <a:endParaRPr lang="en-US" sz="1600" dirty="0">
                        <a:effectLst/>
                      </a:endParaRPr>
                    </a:p>
                  </a:txBody>
                  <a:tcPr marL="95250" marR="95250" marT="95250" marB="95250" anchor="ctr"/>
                </a:tc>
                <a:tc>
                  <a:txBody>
                    <a:bodyPr/>
                    <a:lstStyle/>
                    <a:p>
                      <a:pPr algn="ctr" rtl="0" fontAlgn="ctr">
                        <a:spcBef>
                          <a:spcPts val="0"/>
                        </a:spcBef>
                        <a:spcAft>
                          <a:spcPts val="0"/>
                        </a:spcAft>
                      </a:pPr>
                      <a:r>
                        <a:rPr lang="en-US" sz="1600" b="1" i="0" u="none" strike="noStrike" dirty="0">
                          <a:solidFill>
                            <a:srgbClr val="FFFFFF"/>
                          </a:solidFill>
                          <a:effectLst/>
                          <a:latin typeface="Source Sans Pro" panose="020B0503030403020204" pitchFamily="34" charset="0"/>
                        </a:rPr>
                        <a:t>Click-throughs</a:t>
                      </a:r>
                      <a:endParaRPr lang="en-US" sz="1600" dirty="0">
                        <a:effectLst/>
                      </a:endParaRPr>
                    </a:p>
                  </a:txBody>
                  <a:tcPr marL="95250" marR="95250" marT="95250" marB="95250" anchor="ctr"/>
                </a:tc>
                <a:tc>
                  <a:txBody>
                    <a:bodyPr/>
                    <a:lstStyle/>
                    <a:p>
                      <a:pPr algn="ctr" rtl="0" fontAlgn="ctr">
                        <a:spcBef>
                          <a:spcPts val="0"/>
                        </a:spcBef>
                        <a:spcAft>
                          <a:spcPts val="0"/>
                        </a:spcAft>
                      </a:pPr>
                      <a:r>
                        <a:rPr lang="en-US" sz="1600" b="1" i="0" u="none" strike="noStrike" dirty="0">
                          <a:solidFill>
                            <a:srgbClr val="FFFFFF"/>
                          </a:solidFill>
                          <a:effectLst/>
                          <a:latin typeface="Source Sans Pro" panose="020B0503030403020204" pitchFamily="34" charset="0"/>
                        </a:rPr>
                        <a:t>Mentions</a:t>
                      </a:r>
                      <a:endParaRPr lang="en-US" sz="1600" dirty="0">
                        <a:effectLst/>
                      </a:endParaRPr>
                    </a:p>
                  </a:txBody>
                  <a:tcPr marL="95250" marR="95250" marT="95250" marB="95250" anchor="ctr"/>
                </a:tc>
                <a:extLst>
                  <a:ext uri="{0D108BD9-81ED-4DB2-BD59-A6C34878D82A}">
                    <a16:rowId xmlns:a16="http://schemas.microsoft.com/office/drawing/2014/main" val="3270908950"/>
                  </a:ext>
                </a:extLst>
              </a:tr>
              <a:tr h="784977">
                <a:tc>
                  <a:txBody>
                    <a:bodyPr/>
                    <a:lstStyle/>
                    <a:p>
                      <a:r>
                        <a:rPr lang="en-US" dirty="0"/>
                        <a:t>Facebook</a:t>
                      </a:r>
                      <a:endParaRPr lang="en-TZ" dirty="0"/>
                    </a:p>
                  </a:txBody>
                  <a:tcPr/>
                </a:tc>
                <a:tc>
                  <a:txBody>
                    <a:bodyPr/>
                    <a:lstStyle/>
                    <a:p>
                      <a:endParaRPr lang="en-TZ"/>
                    </a:p>
                  </a:txBody>
                  <a:tcPr/>
                </a:tc>
                <a:tc>
                  <a:txBody>
                    <a:bodyPr/>
                    <a:lstStyle/>
                    <a:p>
                      <a:endParaRPr lang="en-TZ"/>
                    </a:p>
                  </a:txBody>
                  <a:tcPr/>
                </a:tc>
                <a:tc>
                  <a:txBody>
                    <a:bodyPr/>
                    <a:lstStyle/>
                    <a:p>
                      <a:endParaRPr lang="en-TZ"/>
                    </a:p>
                  </a:txBody>
                  <a:tcPr/>
                </a:tc>
                <a:tc>
                  <a:txBody>
                    <a:bodyPr/>
                    <a:lstStyle/>
                    <a:p>
                      <a:endParaRPr lang="en-TZ"/>
                    </a:p>
                  </a:txBody>
                  <a:tcPr/>
                </a:tc>
                <a:tc>
                  <a:txBody>
                    <a:bodyPr/>
                    <a:lstStyle/>
                    <a:p>
                      <a:endParaRPr lang="en-TZ"/>
                    </a:p>
                  </a:txBody>
                  <a:tcPr/>
                </a:tc>
                <a:tc>
                  <a:txBody>
                    <a:bodyPr/>
                    <a:lstStyle/>
                    <a:p>
                      <a:endParaRPr lang="en-TZ"/>
                    </a:p>
                  </a:txBody>
                  <a:tcPr/>
                </a:tc>
                <a:extLst>
                  <a:ext uri="{0D108BD9-81ED-4DB2-BD59-A6C34878D82A}">
                    <a16:rowId xmlns:a16="http://schemas.microsoft.com/office/drawing/2014/main" val="227325941"/>
                  </a:ext>
                </a:extLst>
              </a:tr>
              <a:tr h="784977">
                <a:tc>
                  <a:txBody>
                    <a:bodyPr/>
                    <a:lstStyle/>
                    <a:p>
                      <a:r>
                        <a:rPr lang="en-US" dirty="0"/>
                        <a:t>Instagram</a:t>
                      </a:r>
                      <a:endParaRPr lang="en-TZ" dirty="0"/>
                    </a:p>
                  </a:txBody>
                  <a:tcPr/>
                </a:tc>
                <a:tc>
                  <a:txBody>
                    <a:bodyPr/>
                    <a:lstStyle/>
                    <a:p>
                      <a:endParaRPr lang="en-TZ"/>
                    </a:p>
                  </a:txBody>
                  <a:tcPr/>
                </a:tc>
                <a:tc>
                  <a:txBody>
                    <a:bodyPr/>
                    <a:lstStyle/>
                    <a:p>
                      <a:endParaRPr lang="en-TZ"/>
                    </a:p>
                  </a:txBody>
                  <a:tcPr/>
                </a:tc>
                <a:tc>
                  <a:txBody>
                    <a:bodyPr/>
                    <a:lstStyle/>
                    <a:p>
                      <a:endParaRPr lang="en-TZ"/>
                    </a:p>
                  </a:txBody>
                  <a:tcPr/>
                </a:tc>
                <a:tc>
                  <a:txBody>
                    <a:bodyPr/>
                    <a:lstStyle/>
                    <a:p>
                      <a:endParaRPr lang="en-TZ"/>
                    </a:p>
                  </a:txBody>
                  <a:tcPr/>
                </a:tc>
                <a:tc>
                  <a:txBody>
                    <a:bodyPr/>
                    <a:lstStyle/>
                    <a:p>
                      <a:endParaRPr lang="en-TZ"/>
                    </a:p>
                  </a:txBody>
                  <a:tcPr/>
                </a:tc>
                <a:tc>
                  <a:txBody>
                    <a:bodyPr/>
                    <a:lstStyle/>
                    <a:p>
                      <a:endParaRPr lang="en-TZ"/>
                    </a:p>
                  </a:txBody>
                  <a:tcPr/>
                </a:tc>
                <a:extLst>
                  <a:ext uri="{0D108BD9-81ED-4DB2-BD59-A6C34878D82A}">
                    <a16:rowId xmlns:a16="http://schemas.microsoft.com/office/drawing/2014/main" val="3964501455"/>
                  </a:ext>
                </a:extLst>
              </a:tr>
              <a:tr h="784977">
                <a:tc>
                  <a:txBody>
                    <a:bodyPr/>
                    <a:lstStyle/>
                    <a:p>
                      <a:r>
                        <a:rPr lang="en-US" dirty="0"/>
                        <a:t>LinkedIn </a:t>
                      </a:r>
                      <a:endParaRPr lang="en-TZ" dirty="0"/>
                    </a:p>
                  </a:txBody>
                  <a:tcPr/>
                </a:tc>
                <a:tc>
                  <a:txBody>
                    <a:bodyPr/>
                    <a:lstStyle/>
                    <a:p>
                      <a:endParaRPr lang="en-TZ"/>
                    </a:p>
                  </a:txBody>
                  <a:tcPr/>
                </a:tc>
                <a:tc>
                  <a:txBody>
                    <a:bodyPr/>
                    <a:lstStyle/>
                    <a:p>
                      <a:endParaRPr lang="en-TZ"/>
                    </a:p>
                  </a:txBody>
                  <a:tcPr/>
                </a:tc>
                <a:tc>
                  <a:txBody>
                    <a:bodyPr/>
                    <a:lstStyle/>
                    <a:p>
                      <a:endParaRPr lang="en-TZ"/>
                    </a:p>
                  </a:txBody>
                  <a:tcPr/>
                </a:tc>
                <a:tc>
                  <a:txBody>
                    <a:bodyPr/>
                    <a:lstStyle/>
                    <a:p>
                      <a:endParaRPr lang="en-TZ"/>
                    </a:p>
                  </a:txBody>
                  <a:tcPr/>
                </a:tc>
                <a:tc>
                  <a:txBody>
                    <a:bodyPr/>
                    <a:lstStyle/>
                    <a:p>
                      <a:endParaRPr lang="en-TZ"/>
                    </a:p>
                  </a:txBody>
                  <a:tcPr/>
                </a:tc>
                <a:tc>
                  <a:txBody>
                    <a:bodyPr/>
                    <a:lstStyle/>
                    <a:p>
                      <a:endParaRPr lang="en-TZ"/>
                    </a:p>
                  </a:txBody>
                  <a:tcPr/>
                </a:tc>
                <a:extLst>
                  <a:ext uri="{0D108BD9-81ED-4DB2-BD59-A6C34878D82A}">
                    <a16:rowId xmlns:a16="http://schemas.microsoft.com/office/drawing/2014/main" val="229487496"/>
                  </a:ext>
                </a:extLst>
              </a:tr>
              <a:tr h="784977">
                <a:tc>
                  <a:txBody>
                    <a:bodyPr/>
                    <a:lstStyle/>
                    <a:p>
                      <a:r>
                        <a:rPr lang="en-US" dirty="0"/>
                        <a:t>Twitter  </a:t>
                      </a:r>
                      <a:endParaRPr lang="en-TZ" dirty="0"/>
                    </a:p>
                  </a:txBody>
                  <a:tcPr/>
                </a:tc>
                <a:tc>
                  <a:txBody>
                    <a:bodyPr/>
                    <a:lstStyle/>
                    <a:p>
                      <a:endParaRPr lang="en-TZ"/>
                    </a:p>
                  </a:txBody>
                  <a:tcPr/>
                </a:tc>
                <a:tc>
                  <a:txBody>
                    <a:bodyPr/>
                    <a:lstStyle/>
                    <a:p>
                      <a:endParaRPr lang="en-TZ"/>
                    </a:p>
                  </a:txBody>
                  <a:tcPr/>
                </a:tc>
                <a:tc>
                  <a:txBody>
                    <a:bodyPr/>
                    <a:lstStyle/>
                    <a:p>
                      <a:endParaRPr lang="en-TZ"/>
                    </a:p>
                  </a:txBody>
                  <a:tcPr/>
                </a:tc>
                <a:tc>
                  <a:txBody>
                    <a:bodyPr/>
                    <a:lstStyle/>
                    <a:p>
                      <a:endParaRPr lang="en-TZ"/>
                    </a:p>
                  </a:txBody>
                  <a:tcPr/>
                </a:tc>
                <a:tc>
                  <a:txBody>
                    <a:bodyPr/>
                    <a:lstStyle/>
                    <a:p>
                      <a:endParaRPr lang="en-TZ"/>
                    </a:p>
                  </a:txBody>
                  <a:tcPr/>
                </a:tc>
                <a:tc>
                  <a:txBody>
                    <a:bodyPr/>
                    <a:lstStyle/>
                    <a:p>
                      <a:endParaRPr lang="en-TZ" dirty="0"/>
                    </a:p>
                  </a:txBody>
                  <a:tcPr/>
                </a:tc>
                <a:extLst>
                  <a:ext uri="{0D108BD9-81ED-4DB2-BD59-A6C34878D82A}">
                    <a16:rowId xmlns:a16="http://schemas.microsoft.com/office/drawing/2014/main" val="590086767"/>
                  </a:ext>
                </a:extLst>
              </a:tr>
            </a:tbl>
          </a:graphicData>
        </a:graphic>
      </p:graphicFrame>
    </p:spTree>
    <p:extLst>
      <p:ext uri="{BB962C8B-B14F-4D97-AF65-F5344CB8AC3E}">
        <p14:creationId xmlns:p14="http://schemas.microsoft.com/office/powerpoint/2010/main" val="37888576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9BDBF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49791-C338-4022-8B4D-7C8F25AA21F1}"/>
              </a:ext>
            </a:extLst>
          </p:cNvPr>
          <p:cNvSpPr>
            <a:spLocks noGrp="1"/>
          </p:cNvSpPr>
          <p:nvPr>
            <p:ph type="title"/>
          </p:nvPr>
        </p:nvSpPr>
        <p:spPr/>
        <p:txBody>
          <a:bodyPr/>
          <a:lstStyle/>
          <a:p>
            <a:r>
              <a:rPr lang="en-US" dirty="0"/>
              <a:t>TOOLS</a:t>
            </a:r>
            <a:endParaRPr lang="en-TZ" dirty="0"/>
          </a:p>
        </p:txBody>
      </p:sp>
      <p:sp>
        <p:nvSpPr>
          <p:cNvPr id="3" name="Content Placeholder 2">
            <a:extLst>
              <a:ext uri="{FF2B5EF4-FFF2-40B4-BE49-F238E27FC236}">
                <a16:creationId xmlns:a16="http://schemas.microsoft.com/office/drawing/2014/main" id="{892EC593-D0DC-4F6C-BC2C-21E37CE056E0}"/>
              </a:ext>
            </a:extLst>
          </p:cNvPr>
          <p:cNvSpPr>
            <a:spLocks noGrp="1"/>
          </p:cNvSpPr>
          <p:nvPr>
            <p:ph idx="1"/>
          </p:nvPr>
        </p:nvSpPr>
        <p:spPr/>
        <p:txBody>
          <a:bodyPr>
            <a:normAutofit/>
          </a:bodyPr>
          <a:lstStyle/>
          <a:p>
            <a:r>
              <a:rPr lang="en-US" dirty="0"/>
              <a:t>There are a variety of tools that can help you manage and optimize your social media activity, including Hootsuite, Buffer and </a:t>
            </a:r>
            <a:r>
              <a:rPr lang="en-US" dirty="0" err="1"/>
              <a:t>Buzzsumo</a:t>
            </a:r>
            <a:r>
              <a:rPr lang="en-US" dirty="0"/>
              <a:t>. </a:t>
            </a:r>
          </a:p>
          <a:p>
            <a:pPr marL="0" indent="0">
              <a:buNone/>
            </a:pPr>
            <a:r>
              <a:rPr lang="en-US" dirty="0"/>
              <a:t>Use this section to plan which ones you’ll use.</a:t>
            </a:r>
          </a:p>
          <a:p>
            <a:pPr marL="0" indent="0">
              <a:buNone/>
            </a:pPr>
            <a:endParaRPr lang="en-US" dirty="0"/>
          </a:p>
          <a:p>
            <a:endParaRPr lang="en-TZ" dirty="0"/>
          </a:p>
        </p:txBody>
      </p:sp>
      <p:graphicFrame>
        <p:nvGraphicFramePr>
          <p:cNvPr id="4" name="Table 3">
            <a:extLst>
              <a:ext uri="{FF2B5EF4-FFF2-40B4-BE49-F238E27FC236}">
                <a16:creationId xmlns:a16="http://schemas.microsoft.com/office/drawing/2014/main" id="{85EC54DC-AC2A-403D-B221-BB5AC5ED208A}"/>
              </a:ext>
            </a:extLst>
          </p:cNvPr>
          <p:cNvGraphicFramePr>
            <a:graphicFrameLocks noGrp="1"/>
          </p:cNvGraphicFramePr>
          <p:nvPr>
            <p:extLst>
              <p:ext uri="{D42A27DB-BD31-4B8C-83A1-F6EECF244321}">
                <p14:modId xmlns:p14="http://schemas.microsoft.com/office/powerpoint/2010/main" val="1284622881"/>
              </p:ext>
            </p:extLst>
          </p:nvPr>
        </p:nvGraphicFramePr>
        <p:xfrm>
          <a:off x="1097280" y="3428999"/>
          <a:ext cx="8229282" cy="2296547"/>
        </p:xfrm>
        <a:graphic>
          <a:graphicData uri="http://schemas.openxmlformats.org/drawingml/2006/table">
            <a:tbl>
              <a:tblPr>
                <a:tableStyleId>{5C22544A-7EE6-4342-B048-85BDC9FD1C3A}</a:tableStyleId>
              </a:tblPr>
              <a:tblGrid>
                <a:gridCol w="2743094">
                  <a:extLst>
                    <a:ext uri="{9D8B030D-6E8A-4147-A177-3AD203B41FA5}">
                      <a16:colId xmlns:a16="http://schemas.microsoft.com/office/drawing/2014/main" val="933441725"/>
                    </a:ext>
                  </a:extLst>
                </a:gridCol>
                <a:gridCol w="2743094">
                  <a:extLst>
                    <a:ext uri="{9D8B030D-6E8A-4147-A177-3AD203B41FA5}">
                      <a16:colId xmlns:a16="http://schemas.microsoft.com/office/drawing/2014/main" val="3612136798"/>
                    </a:ext>
                  </a:extLst>
                </a:gridCol>
                <a:gridCol w="2743094">
                  <a:extLst>
                    <a:ext uri="{9D8B030D-6E8A-4147-A177-3AD203B41FA5}">
                      <a16:colId xmlns:a16="http://schemas.microsoft.com/office/drawing/2014/main" val="3942322496"/>
                    </a:ext>
                  </a:extLst>
                </a:gridCol>
              </a:tblGrid>
              <a:tr h="364939">
                <a:tc>
                  <a:txBody>
                    <a:bodyPr/>
                    <a:lstStyle/>
                    <a:p>
                      <a:pPr>
                        <a:lnSpc>
                          <a:spcPct val="115000"/>
                        </a:lnSpc>
                        <a:spcBef>
                          <a:spcPts val="1600"/>
                        </a:spcBef>
                        <a:spcAft>
                          <a:spcPts val="400"/>
                        </a:spcAft>
                      </a:pPr>
                      <a:r>
                        <a:rPr lang="en" sz="1200">
                          <a:effectLst/>
                        </a:rPr>
                        <a:t>Tool</a:t>
                      </a:r>
                      <a:endParaRPr lang="en-TZ" sz="1200" b="1">
                        <a:solidFill>
                          <a:srgbClr val="1D2B35"/>
                        </a:solidFill>
                        <a:effectLst/>
                        <a:latin typeface="Inter"/>
                      </a:endParaRPr>
                    </a:p>
                  </a:txBody>
                  <a:tcPr marL="81915" marR="81915" marT="81915" marB="81915"/>
                </a:tc>
                <a:tc>
                  <a:txBody>
                    <a:bodyPr/>
                    <a:lstStyle/>
                    <a:p>
                      <a:pPr>
                        <a:lnSpc>
                          <a:spcPct val="115000"/>
                        </a:lnSpc>
                        <a:spcBef>
                          <a:spcPts val="1600"/>
                        </a:spcBef>
                        <a:spcAft>
                          <a:spcPts val="400"/>
                        </a:spcAft>
                      </a:pPr>
                      <a:r>
                        <a:rPr lang="en" sz="1200">
                          <a:effectLst/>
                        </a:rPr>
                        <a:t>Purpose</a:t>
                      </a:r>
                      <a:endParaRPr lang="en-TZ" sz="1200" b="1">
                        <a:solidFill>
                          <a:srgbClr val="1D2B35"/>
                        </a:solidFill>
                        <a:effectLst/>
                        <a:latin typeface="Inter"/>
                      </a:endParaRPr>
                    </a:p>
                  </a:txBody>
                  <a:tcPr marL="81915" marR="81915" marT="81915" marB="81915"/>
                </a:tc>
                <a:tc>
                  <a:txBody>
                    <a:bodyPr/>
                    <a:lstStyle/>
                    <a:p>
                      <a:pPr>
                        <a:lnSpc>
                          <a:spcPct val="115000"/>
                        </a:lnSpc>
                        <a:spcBef>
                          <a:spcPts val="1600"/>
                        </a:spcBef>
                        <a:spcAft>
                          <a:spcPts val="400"/>
                        </a:spcAft>
                      </a:pPr>
                      <a:r>
                        <a:rPr lang="en" sz="1200">
                          <a:effectLst/>
                        </a:rPr>
                        <a:t>Cost</a:t>
                      </a:r>
                      <a:endParaRPr lang="en-TZ" sz="1200" b="1">
                        <a:solidFill>
                          <a:srgbClr val="1D2B35"/>
                        </a:solidFill>
                        <a:effectLst/>
                        <a:latin typeface="Inter"/>
                      </a:endParaRPr>
                    </a:p>
                  </a:txBody>
                  <a:tcPr marL="81915" marR="81915" marT="81915" marB="81915"/>
                </a:tc>
                <a:extLst>
                  <a:ext uri="{0D108BD9-81ED-4DB2-BD59-A6C34878D82A}">
                    <a16:rowId xmlns:a16="http://schemas.microsoft.com/office/drawing/2014/main" val="1324335212"/>
                  </a:ext>
                </a:extLst>
              </a:tr>
              <a:tr h="691072">
                <a:tc>
                  <a:txBody>
                    <a:bodyPr/>
                    <a:lstStyle/>
                    <a:p>
                      <a:pPr>
                        <a:lnSpc>
                          <a:spcPct val="150000"/>
                        </a:lnSpc>
                      </a:pPr>
                      <a:r>
                        <a:rPr lang="en" sz="1200">
                          <a:effectLst/>
                        </a:rPr>
                        <a:t>E.g. Hootsuite</a:t>
                      </a:r>
                      <a:endParaRPr lang="en-TZ" sz="1200">
                        <a:effectLst/>
                        <a:latin typeface="Inter"/>
                        <a:ea typeface="Inter"/>
                        <a:cs typeface="Inter"/>
                      </a:endParaRPr>
                    </a:p>
                  </a:txBody>
                  <a:tcPr marL="81915" marR="81915" marT="81915" marB="81915"/>
                </a:tc>
                <a:tc>
                  <a:txBody>
                    <a:bodyPr/>
                    <a:lstStyle/>
                    <a:p>
                      <a:pPr>
                        <a:lnSpc>
                          <a:spcPct val="150000"/>
                        </a:lnSpc>
                      </a:pPr>
                      <a:r>
                        <a:rPr lang="en" sz="1200">
                          <a:effectLst/>
                        </a:rPr>
                        <a:t>E.g. Post scheduling, social listening, and analytics</a:t>
                      </a:r>
                      <a:endParaRPr lang="en-TZ" sz="1200">
                        <a:effectLst/>
                        <a:latin typeface="Inter"/>
                        <a:ea typeface="Inter"/>
                        <a:cs typeface="Inter"/>
                      </a:endParaRPr>
                    </a:p>
                  </a:txBody>
                  <a:tcPr marL="81915" marR="81915" marT="81915" marB="81915"/>
                </a:tc>
                <a:tc>
                  <a:txBody>
                    <a:bodyPr/>
                    <a:lstStyle/>
                    <a:p>
                      <a:pPr>
                        <a:lnSpc>
                          <a:spcPct val="150000"/>
                        </a:lnSpc>
                      </a:pPr>
                      <a:r>
                        <a:rPr lang="en" sz="1200">
                          <a:effectLst/>
                        </a:rPr>
                        <a:t>E.g. $25/mo</a:t>
                      </a:r>
                      <a:endParaRPr lang="en-TZ" sz="1200">
                        <a:effectLst/>
                        <a:latin typeface="Inter"/>
                        <a:ea typeface="Inter"/>
                        <a:cs typeface="Inter"/>
                      </a:endParaRPr>
                    </a:p>
                  </a:txBody>
                  <a:tcPr marL="81915" marR="81915" marT="81915" marB="81915"/>
                </a:tc>
                <a:extLst>
                  <a:ext uri="{0D108BD9-81ED-4DB2-BD59-A6C34878D82A}">
                    <a16:rowId xmlns:a16="http://schemas.microsoft.com/office/drawing/2014/main" val="23569153"/>
                  </a:ext>
                </a:extLst>
              </a:tr>
              <a:tr h="413512">
                <a:tc>
                  <a:txBody>
                    <a:bodyPr/>
                    <a:lstStyle/>
                    <a:p>
                      <a:pPr>
                        <a:lnSpc>
                          <a:spcPct val="150000"/>
                        </a:lnSpc>
                      </a:pPr>
                      <a:r>
                        <a:rPr lang="en" sz="1200">
                          <a:effectLst/>
                        </a:rPr>
                        <a:t> </a:t>
                      </a:r>
                      <a:endParaRPr lang="en-TZ" sz="1200">
                        <a:effectLst/>
                        <a:latin typeface="Inter"/>
                        <a:ea typeface="Inter"/>
                        <a:cs typeface="Inter"/>
                      </a:endParaRPr>
                    </a:p>
                  </a:txBody>
                  <a:tcPr marL="81915" marR="81915" marT="81915" marB="81915"/>
                </a:tc>
                <a:tc>
                  <a:txBody>
                    <a:bodyPr/>
                    <a:lstStyle/>
                    <a:p>
                      <a:pPr>
                        <a:lnSpc>
                          <a:spcPct val="150000"/>
                        </a:lnSpc>
                      </a:pPr>
                      <a:r>
                        <a:rPr lang="en" sz="1200" dirty="0">
                          <a:effectLst/>
                        </a:rPr>
                        <a:t> </a:t>
                      </a:r>
                      <a:endParaRPr lang="en-TZ" sz="1200" dirty="0">
                        <a:effectLst/>
                        <a:latin typeface="Inter"/>
                        <a:ea typeface="Inter"/>
                        <a:cs typeface="Inter"/>
                      </a:endParaRPr>
                    </a:p>
                  </a:txBody>
                  <a:tcPr marL="81915" marR="81915" marT="81915" marB="81915"/>
                </a:tc>
                <a:tc>
                  <a:txBody>
                    <a:bodyPr/>
                    <a:lstStyle/>
                    <a:p>
                      <a:pPr>
                        <a:lnSpc>
                          <a:spcPct val="150000"/>
                        </a:lnSpc>
                      </a:pPr>
                      <a:r>
                        <a:rPr lang="en" sz="1200">
                          <a:effectLst/>
                        </a:rPr>
                        <a:t> </a:t>
                      </a:r>
                      <a:endParaRPr lang="en-TZ" sz="1200">
                        <a:effectLst/>
                        <a:latin typeface="Inter"/>
                        <a:ea typeface="Inter"/>
                        <a:cs typeface="Inter"/>
                      </a:endParaRPr>
                    </a:p>
                  </a:txBody>
                  <a:tcPr marL="81915" marR="81915" marT="81915" marB="81915"/>
                </a:tc>
                <a:extLst>
                  <a:ext uri="{0D108BD9-81ED-4DB2-BD59-A6C34878D82A}">
                    <a16:rowId xmlns:a16="http://schemas.microsoft.com/office/drawing/2014/main" val="2315393802"/>
                  </a:ext>
                </a:extLst>
              </a:tr>
              <a:tr h="413512">
                <a:tc>
                  <a:txBody>
                    <a:bodyPr/>
                    <a:lstStyle/>
                    <a:p>
                      <a:pPr>
                        <a:lnSpc>
                          <a:spcPct val="150000"/>
                        </a:lnSpc>
                      </a:pPr>
                      <a:r>
                        <a:rPr lang="en" sz="1200">
                          <a:effectLst/>
                        </a:rPr>
                        <a:t> </a:t>
                      </a:r>
                      <a:endParaRPr lang="en-TZ" sz="1200">
                        <a:effectLst/>
                        <a:latin typeface="Inter"/>
                        <a:ea typeface="Inter"/>
                        <a:cs typeface="Inter"/>
                      </a:endParaRPr>
                    </a:p>
                  </a:txBody>
                  <a:tcPr marL="81915" marR="81915" marT="81915" marB="81915"/>
                </a:tc>
                <a:tc>
                  <a:txBody>
                    <a:bodyPr/>
                    <a:lstStyle/>
                    <a:p>
                      <a:pPr>
                        <a:lnSpc>
                          <a:spcPct val="150000"/>
                        </a:lnSpc>
                      </a:pPr>
                      <a:r>
                        <a:rPr lang="en" sz="1200" dirty="0">
                          <a:effectLst/>
                        </a:rPr>
                        <a:t> </a:t>
                      </a:r>
                      <a:endParaRPr lang="en-TZ" sz="1200" dirty="0">
                        <a:effectLst/>
                        <a:latin typeface="Inter"/>
                        <a:ea typeface="Inter"/>
                        <a:cs typeface="Inter"/>
                      </a:endParaRPr>
                    </a:p>
                  </a:txBody>
                  <a:tcPr marL="81915" marR="81915" marT="81915" marB="81915"/>
                </a:tc>
                <a:tc>
                  <a:txBody>
                    <a:bodyPr/>
                    <a:lstStyle/>
                    <a:p>
                      <a:pPr>
                        <a:lnSpc>
                          <a:spcPct val="150000"/>
                        </a:lnSpc>
                      </a:pPr>
                      <a:r>
                        <a:rPr lang="en" sz="1200">
                          <a:effectLst/>
                        </a:rPr>
                        <a:t> </a:t>
                      </a:r>
                      <a:endParaRPr lang="en-TZ" sz="1200">
                        <a:effectLst/>
                        <a:latin typeface="Inter"/>
                        <a:ea typeface="Inter"/>
                        <a:cs typeface="Inter"/>
                      </a:endParaRPr>
                    </a:p>
                  </a:txBody>
                  <a:tcPr marL="81915" marR="81915" marT="81915" marB="81915"/>
                </a:tc>
                <a:extLst>
                  <a:ext uri="{0D108BD9-81ED-4DB2-BD59-A6C34878D82A}">
                    <a16:rowId xmlns:a16="http://schemas.microsoft.com/office/drawing/2014/main" val="881591843"/>
                  </a:ext>
                </a:extLst>
              </a:tr>
              <a:tr h="413512">
                <a:tc>
                  <a:txBody>
                    <a:bodyPr/>
                    <a:lstStyle/>
                    <a:p>
                      <a:pPr>
                        <a:lnSpc>
                          <a:spcPct val="150000"/>
                        </a:lnSpc>
                      </a:pPr>
                      <a:r>
                        <a:rPr lang="en" sz="1200">
                          <a:effectLst/>
                        </a:rPr>
                        <a:t> </a:t>
                      </a:r>
                      <a:endParaRPr lang="en-TZ" sz="1200">
                        <a:effectLst/>
                        <a:latin typeface="Inter"/>
                        <a:ea typeface="Inter"/>
                        <a:cs typeface="Inter"/>
                      </a:endParaRPr>
                    </a:p>
                  </a:txBody>
                  <a:tcPr marL="81915" marR="81915" marT="81915" marB="81915"/>
                </a:tc>
                <a:tc>
                  <a:txBody>
                    <a:bodyPr/>
                    <a:lstStyle/>
                    <a:p>
                      <a:pPr>
                        <a:lnSpc>
                          <a:spcPct val="150000"/>
                        </a:lnSpc>
                      </a:pPr>
                      <a:r>
                        <a:rPr lang="en" sz="1200">
                          <a:effectLst/>
                        </a:rPr>
                        <a:t> </a:t>
                      </a:r>
                      <a:endParaRPr lang="en-TZ" sz="1200">
                        <a:effectLst/>
                        <a:latin typeface="Inter"/>
                        <a:ea typeface="Inter"/>
                        <a:cs typeface="Inter"/>
                      </a:endParaRPr>
                    </a:p>
                  </a:txBody>
                  <a:tcPr marL="81915" marR="81915" marT="81915" marB="81915"/>
                </a:tc>
                <a:tc>
                  <a:txBody>
                    <a:bodyPr/>
                    <a:lstStyle/>
                    <a:p>
                      <a:pPr>
                        <a:lnSpc>
                          <a:spcPct val="150000"/>
                        </a:lnSpc>
                      </a:pPr>
                      <a:r>
                        <a:rPr lang="en" sz="1200" dirty="0">
                          <a:effectLst/>
                        </a:rPr>
                        <a:t> </a:t>
                      </a:r>
                      <a:endParaRPr lang="en-TZ" sz="1200" dirty="0">
                        <a:effectLst/>
                        <a:latin typeface="Inter"/>
                        <a:ea typeface="Inter"/>
                        <a:cs typeface="Inter"/>
                      </a:endParaRPr>
                    </a:p>
                  </a:txBody>
                  <a:tcPr marL="81915" marR="81915" marT="81915" marB="81915"/>
                </a:tc>
                <a:extLst>
                  <a:ext uri="{0D108BD9-81ED-4DB2-BD59-A6C34878D82A}">
                    <a16:rowId xmlns:a16="http://schemas.microsoft.com/office/drawing/2014/main" val="390995303"/>
                  </a:ext>
                </a:extLst>
              </a:tr>
            </a:tbl>
          </a:graphicData>
        </a:graphic>
      </p:graphicFrame>
    </p:spTree>
    <p:extLst>
      <p:ext uri="{BB962C8B-B14F-4D97-AF65-F5344CB8AC3E}">
        <p14:creationId xmlns:p14="http://schemas.microsoft.com/office/powerpoint/2010/main" val="2084361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8DA1A-9AC5-4D8F-B85C-E9AFA58B5F78}"/>
              </a:ext>
            </a:extLst>
          </p:cNvPr>
          <p:cNvSpPr>
            <a:spLocks noGrp="1"/>
          </p:cNvSpPr>
          <p:nvPr>
            <p:ph type="title"/>
          </p:nvPr>
        </p:nvSpPr>
        <p:spPr>
          <a:xfrm>
            <a:off x="1097280" y="1051560"/>
            <a:ext cx="10058400" cy="2377440"/>
          </a:xfrm>
        </p:spPr>
        <p:txBody>
          <a:bodyPr>
            <a:normAutofit/>
          </a:bodyPr>
          <a:lstStyle/>
          <a:p>
            <a:r>
              <a:rPr lang="en-US" sz="4800" dirty="0"/>
              <a:t>That’s it for my social media strategy template! I hope you found it useful.</a:t>
            </a:r>
            <a:endParaRPr lang="en-TZ" sz="4800" dirty="0"/>
          </a:p>
        </p:txBody>
      </p:sp>
      <p:sp>
        <p:nvSpPr>
          <p:cNvPr id="3" name="Text Placeholder 2">
            <a:extLst>
              <a:ext uri="{FF2B5EF4-FFF2-40B4-BE49-F238E27FC236}">
                <a16:creationId xmlns:a16="http://schemas.microsoft.com/office/drawing/2014/main" id="{D99EB61A-74FF-4CEC-9480-51C526CC3291}"/>
              </a:ext>
            </a:extLst>
          </p:cNvPr>
          <p:cNvSpPr>
            <a:spLocks noGrp="1"/>
          </p:cNvSpPr>
          <p:nvPr>
            <p:ph type="body" idx="1"/>
          </p:nvPr>
        </p:nvSpPr>
        <p:spPr>
          <a:xfrm>
            <a:off x="1097280" y="6857998"/>
            <a:ext cx="10058400" cy="45719"/>
          </a:xfrm>
        </p:spPr>
        <p:txBody>
          <a:bodyPr>
            <a:normAutofit fontScale="25000" lnSpcReduction="20000"/>
          </a:bodyPr>
          <a:lstStyle/>
          <a:p>
            <a:endParaRPr lang="en-TZ" dirty="0"/>
          </a:p>
        </p:txBody>
      </p:sp>
    </p:spTree>
    <p:extLst>
      <p:ext uri="{BB962C8B-B14F-4D97-AF65-F5344CB8AC3E}">
        <p14:creationId xmlns:p14="http://schemas.microsoft.com/office/powerpoint/2010/main" val="3693675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D5AC9E-9BCD-4FC5-8468-7F47713096DB}"/>
              </a:ext>
            </a:extLst>
          </p:cNvPr>
          <p:cNvSpPr>
            <a:spLocks noGrp="1"/>
          </p:cNvSpPr>
          <p:nvPr>
            <p:ph type="title"/>
          </p:nvPr>
        </p:nvSpPr>
        <p:spPr>
          <a:xfrm>
            <a:off x="755374" y="1280160"/>
            <a:ext cx="10400306" cy="2869809"/>
          </a:xfrm>
        </p:spPr>
        <p:txBody>
          <a:bodyPr>
            <a:normAutofit/>
          </a:bodyPr>
          <a:lstStyle/>
          <a:p>
            <a:r>
              <a:rPr lang="en-US" dirty="0"/>
              <a:t>Executive Summary</a:t>
            </a:r>
            <a:br>
              <a:rPr lang="en-US" dirty="0"/>
            </a:br>
            <a:endParaRPr lang="en-TZ" dirty="0"/>
          </a:p>
        </p:txBody>
      </p:sp>
    </p:spTree>
    <p:extLst>
      <p:ext uri="{BB962C8B-B14F-4D97-AF65-F5344CB8AC3E}">
        <p14:creationId xmlns:p14="http://schemas.microsoft.com/office/powerpoint/2010/main" val="3427670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BDBF7"/>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741904E-93DD-4244-BF35-CDC12B5B8B33}"/>
              </a:ext>
            </a:extLst>
          </p:cNvPr>
          <p:cNvSpPr>
            <a:spLocks noGrp="1"/>
          </p:cNvSpPr>
          <p:nvPr>
            <p:ph type="title"/>
          </p:nvPr>
        </p:nvSpPr>
        <p:spPr>
          <a:xfrm>
            <a:off x="1195754" y="815926"/>
            <a:ext cx="9959926" cy="1758462"/>
          </a:xfrm>
        </p:spPr>
        <p:txBody>
          <a:bodyPr>
            <a:normAutofit fontScale="90000"/>
          </a:bodyPr>
          <a:lstStyle/>
          <a:p>
            <a:br>
              <a:rPr lang="en-US" dirty="0"/>
            </a:br>
            <a:r>
              <a:rPr lang="en-US" dirty="0"/>
              <a:t>Writing an effective executive summary </a:t>
            </a:r>
            <a:br>
              <a:rPr lang="en-US" dirty="0"/>
            </a:br>
            <a:endParaRPr lang="en-TZ" dirty="0"/>
          </a:p>
        </p:txBody>
      </p:sp>
      <p:sp>
        <p:nvSpPr>
          <p:cNvPr id="4" name="Content Placeholder 3">
            <a:extLst>
              <a:ext uri="{FF2B5EF4-FFF2-40B4-BE49-F238E27FC236}">
                <a16:creationId xmlns:a16="http://schemas.microsoft.com/office/drawing/2014/main" id="{63249DE6-260E-4928-AE14-73897E10E2C1}"/>
              </a:ext>
            </a:extLst>
          </p:cNvPr>
          <p:cNvSpPr>
            <a:spLocks noGrp="1"/>
          </p:cNvSpPr>
          <p:nvPr>
            <p:ph idx="1"/>
          </p:nvPr>
        </p:nvSpPr>
        <p:spPr/>
        <p:txBody>
          <a:bodyPr>
            <a:normAutofit fontScale="92500" lnSpcReduction="20000"/>
          </a:bodyPr>
          <a:lstStyle/>
          <a:p>
            <a:r>
              <a:rPr lang="en-US" dirty="0"/>
              <a:t>The executive summary is a synopsis of your social media marketing plan. It should not exceed one page.</a:t>
            </a:r>
          </a:p>
          <a:p>
            <a:endParaRPr lang="en-US" dirty="0"/>
          </a:p>
          <a:p>
            <a:r>
              <a:rPr lang="en-US" dirty="0"/>
              <a:t>The summary should contain the following information:</a:t>
            </a:r>
          </a:p>
          <a:p>
            <a:endParaRPr lang="en-US" dirty="0"/>
          </a:p>
          <a:p>
            <a:r>
              <a:rPr lang="en-US" dirty="0"/>
              <a:t>Identify the problem or need for a social media strategy or proposed campaign</a:t>
            </a:r>
          </a:p>
          <a:p>
            <a:r>
              <a:rPr lang="en-US" dirty="0"/>
              <a:t>Explain the anticipated result(s) </a:t>
            </a:r>
          </a:p>
          <a:p>
            <a:r>
              <a:rPr lang="en-US" dirty="0"/>
              <a:t>Lay out the budget, time, and resources required to execute</a:t>
            </a:r>
          </a:p>
          <a:p>
            <a:r>
              <a:rPr lang="en-US" dirty="0"/>
              <a:t>Include any additional information worth noting</a:t>
            </a:r>
          </a:p>
          <a:p>
            <a:endParaRPr lang="en-TZ" dirty="0"/>
          </a:p>
        </p:txBody>
      </p:sp>
    </p:spTree>
    <p:extLst>
      <p:ext uri="{BB962C8B-B14F-4D97-AF65-F5344CB8AC3E}">
        <p14:creationId xmlns:p14="http://schemas.microsoft.com/office/powerpoint/2010/main" val="767174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9F3A4-87E4-4AFE-8B50-DA275D45AAEB}"/>
              </a:ext>
            </a:extLst>
          </p:cNvPr>
          <p:cNvSpPr>
            <a:spLocks noGrp="1"/>
          </p:cNvSpPr>
          <p:nvPr>
            <p:ph type="title"/>
          </p:nvPr>
        </p:nvSpPr>
        <p:spPr>
          <a:xfrm>
            <a:off x="1097280" y="286603"/>
            <a:ext cx="10058400" cy="2287785"/>
          </a:xfrm>
        </p:spPr>
        <p:txBody>
          <a:bodyPr/>
          <a:lstStyle/>
          <a:p>
            <a:r>
              <a:rPr lang="en-US" dirty="0"/>
              <a:t>Executive Summary</a:t>
            </a:r>
            <a:br>
              <a:rPr lang="en-US" dirty="0"/>
            </a:br>
            <a:endParaRPr lang="en-TZ" dirty="0"/>
          </a:p>
        </p:txBody>
      </p:sp>
      <p:sp>
        <p:nvSpPr>
          <p:cNvPr id="3" name="Content Placeholder 2">
            <a:extLst>
              <a:ext uri="{FF2B5EF4-FFF2-40B4-BE49-F238E27FC236}">
                <a16:creationId xmlns:a16="http://schemas.microsoft.com/office/drawing/2014/main" id="{36C3E35C-46E9-4925-BBB2-33BB45C270D4}"/>
              </a:ext>
            </a:extLst>
          </p:cNvPr>
          <p:cNvSpPr>
            <a:spLocks noGrp="1"/>
          </p:cNvSpPr>
          <p:nvPr>
            <p:ph idx="1"/>
          </p:nvPr>
        </p:nvSpPr>
        <p:spPr/>
        <p:txBody>
          <a:bodyPr/>
          <a:lstStyle/>
          <a:p>
            <a:r>
              <a:rPr lang="fr-FR" dirty="0"/>
              <a:t>[Point 1]</a:t>
            </a:r>
          </a:p>
          <a:p>
            <a:endParaRPr lang="fr-FR" dirty="0"/>
          </a:p>
          <a:p>
            <a:r>
              <a:rPr lang="fr-FR" dirty="0"/>
              <a:t>[Point 2]</a:t>
            </a:r>
          </a:p>
          <a:p>
            <a:endParaRPr lang="fr-FR" dirty="0"/>
          </a:p>
          <a:p>
            <a:r>
              <a:rPr lang="fr-FR" dirty="0"/>
              <a:t>[Point 3]</a:t>
            </a:r>
          </a:p>
          <a:p>
            <a:endParaRPr lang="fr-FR" dirty="0"/>
          </a:p>
          <a:p>
            <a:r>
              <a:rPr lang="fr-FR" dirty="0"/>
              <a:t>[</a:t>
            </a:r>
            <a:r>
              <a:rPr lang="fr-FR" dirty="0" err="1"/>
              <a:t>ect</a:t>
            </a:r>
            <a:r>
              <a:rPr lang="fr-FR" dirty="0"/>
              <a:t>…]</a:t>
            </a:r>
          </a:p>
          <a:p>
            <a:endParaRPr lang="en-TZ" dirty="0"/>
          </a:p>
        </p:txBody>
      </p:sp>
    </p:spTree>
    <p:extLst>
      <p:ext uri="{BB962C8B-B14F-4D97-AF65-F5344CB8AC3E}">
        <p14:creationId xmlns:p14="http://schemas.microsoft.com/office/powerpoint/2010/main" val="1969079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4DCD-6256-4765-B9DC-49F9E4C5566E}"/>
              </a:ext>
            </a:extLst>
          </p:cNvPr>
          <p:cNvSpPr>
            <a:spLocks noGrp="1"/>
          </p:cNvSpPr>
          <p:nvPr>
            <p:ph type="title"/>
          </p:nvPr>
        </p:nvSpPr>
        <p:spPr>
          <a:xfrm>
            <a:off x="1097280" y="2349306"/>
            <a:ext cx="10058400" cy="1885070"/>
          </a:xfrm>
        </p:spPr>
        <p:txBody>
          <a:bodyPr/>
          <a:lstStyle/>
          <a:p>
            <a:r>
              <a:rPr lang="en-US" dirty="0"/>
              <a:t>Social Media Goals</a:t>
            </a:r>
            <a:br>
              <a:rPr lang="en-US" dirty="0"/>
            </a:br>
            <a:endParaRPr lang="en-TZ" dirty="0"/>
          </a:p>
        </p:txBody>
      </p:sp>
    </p:spTree>
    <p:extLst>
      <p:ext uri="{BB962C8B-B14F-4D97-AF65-F5344CB8AC3E}">
        <p14:creationId xmlns:p14="http://schemas.microsoft.com/office/powerpoint/2010/main" val="354973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BDBF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2F09A-E559-42A3-A1D0-99BDA767936E}"/>
              </a:ext>
            </a:extLst>
          </p:cNvPr>
          <p:cNvSpPr>
            <a:spLocks noGrp="1"/>
          </p:cNvSpPr>
          <p:nvPr>
            <p:ph type="title"/>
          </p:nvPr>
        </p:nvSpPr>
        <p:spPr/>
        <p:txBody>
          <a:bodyPr/>
          <a:lstStyle/>
          <a:p>
            <a:r>
              <a:rPr lang="en-US" dirty="0"/>
              <a:t>Setting smart goals</a:t>
            </a:r>
            <a:endParaRPr lang="en-TZ" dirty="0"/>
          </a:p>
        </p:txBody>
      </p:sp>
      <p:sp>
        <p:nvSpPr>
          <p:cNvPr id="3" name="Content Placeholder 2">
            <a:extLst>
              <a:ext uri="{FF2B5EF4-FFF2-40B4-BE49-F238E27FC236}">
                <a16:creationId xmlns:a16="http://schemas.microsoft.com/office/drawing/2014/main" id="{92B6EB15-B724-46ED-B837-47FF1B6B3C16}"/>
              </a:ext>
            </a:extLst>
          </p:cNvPr>
          <p:cNvSpPr>
            <a:spLocks noGrp="1"/>
          </p:cNvSpPr>
          <p:nvPr>
            <p:ph idx="1"/>
          </p:nvPr>
        </p:nvSpPr>
        <p:spPr/>
        <p:txBody>
          <a:bodyPr>
            <a:normAutofit/>
          </a:bodyPr>
          <a:lstStyle/>
          <a:p>
            <a:r>
              <a:rPr lang="en-US" dirty="0"/>
              <a:t>Set goals that are specific, measurable, attainable, relevant, and timely</a:t>
            </a:r>
          </a:p>
          <a:p>
            <a:r>
              <a:rPr lang="en-US" dirty="0"/>
              <a:t>Make sure they are aligned to business objectives to accurately measure return on investment</a:t>
            </a:r>
          </a:p>
          <a:p>
            <a:r>
              <a:rPr lang="en-US" dirty="0"/>
              <a:t>Track the right metrics to stay focused on what matters</a:t>
            </a:r>
          </a:p>
          <a:p>
            <a:pPr marL="0" indent="0">
              <a:buNone/>
            </a:pPr>
            <a:r>
              <a:rPr lang="en-US" dirty="0"/>
              <a:t>The objective, goals, and metrics you’ll see further down in this template are examples. Update with what works for your business.</a:t>
            </a:r>
          </a:p>
          <a:p>
            <a:endParaRPr lang="en-TZ" dirty="0"/>
          </a:p>
        </p:txBody>
      </p:sp>
    </p:spTree>
    <p:extLst>
      <p:ext uri="{BB962C8B-B14F-4D97-AF65-F5344CB8AC3E}">
        <p14:creationId xmlns:p14="http://schemas.microsoft.com/office/powerpoint/2010/main" val="2148637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87CA9-6616-407D-84D5-6EAF6BF419BC}"/>
              </a:ext>
            </a:extLst>
          </p:cNvPr>
          <p:cNvSpPr>
            <a:spLocks noGrp="1"/>
          </p:cNvSpPr>
          <p:nvPr>
            <p:ph type="title"/>
          </p:nvPr>
        </p:nvSpPr>
        <p:spPr>
          <a:xfrm>
            <a:off x="1097280" y="286603"/>
            <a:ext cx="10058400" cy="2133040"/>
          </a:xfrm>
        </p:spPr>
        <p:txBody>
          <a:bodyPr>
            <a:normAutofit fontScale="90000"/>
          </a:bodyPr>
          <a:lstStyle/>
          <a:p>
            <a:br>
              <a:rPr lang="en-US" dirty="0"/>
            </a:br>
            <a:br>
              <a:rPr lang="en-US" dirty="0"/>
            </a:br>
            <a:r>
              <a:rPr lang="en-US" dirty="0"/>
              <a:t>Key performance indicators</a:t>
            </a:r>
            <a:br>
              <a:rPr lang="en-US" dirty="0"/>
            </a:br>
            <a:endParaRPr lang="en-TZ" dirty="0"/>
          </a:p>
        </p:txBody>
      </p:sp>
      <p:sp>
        <p:nvSpPr>
          <p:cNvPr id="3" name="Content Placeholder 2">
            <a:extLst>
              <a:ext uri="{FF2B5EF4-FFF2-40B4-BE49-F238E27FC236}">
                <a16:creationId xmlns:a16="http://schemas.microsoft.com/office/drawing/2014/main" id="{E8C385D4-9016-4F28-AF50-0BA7F1651D14}"/>
              </a:ext>
            </a:extLst>
          </p:cNvPr>
          <p:cNvSpPr>
            <a:spLocks noGrp="1"/>
          </p:cNvSpPr>
          <p:nvPr>
            <p:ph idx="1"/>
          </p:nvPr>
        </p:nvSpPr>
        <p:spPr/>
        <p:txBody>
          <a:bodyPr>
            <a:normAutofit/>
          </a:bodyPr>
          <a:lstStyle/>
          <a:p>
            <a:r>
              <a:rPr lang="en-US" dirty="0"/>
              <a:t>By [date/month/quarter/EOY], we will:</a:t>
            </a:r>
          </a:p>
          <a:p>
            <a:r>
              <a:rPr lang="en-US" dirty="0"/>
              <a:t> </a:t>
            </a:r>
            <a:r>
              <a:rPr lang="en-US" b="1" dirty="0"/>
              <a:t>1</a:t>
            </a:r>
          </a:p>
          <a:p>
            <a:r>
              <a:rPr lang="en-US" dirty="0"/>
              <a:t>[Insert S.M.A.R.T goal here — e.g. “We will grow our </a:t>
            </a:r>
            <a:r>
              <a:rPr lang="en-US" dirty="0" err="1"/>
              <a:t>facebook</a:t>
            </a:r>
            <a:r>
              <a:rPr lang="en-US" dirty="0"/>
              <a:t> audience by 50 new followers per week.”]</a:t>
            </a:r>
          </a:p>
          <a:p>
            <a:r>
              <a:rPr lang="en-US" b="1" dirty="0"/>
              <a:t>2</a:t>
            </a:r>
          </a:p>
          <a:p>
            <a:r>
              <a:rPr lang="en-US" dirty="0"/>
              <a:t>[S.M.A.R.T goal]</a:t>
            </a:r>
          </a:p>
          <a:p>
            <a:r>
              <a:rPr lang="en-US" b="1" dirty="0"/>
              <a:t>3</a:t>
            </a:r>
          </a:p>
          <a:p>
            <a:r>
              <a:rPr lang="en-US" dirty="0"/>
              <a:t>[S.M.A.R.T goal]</a:t>
            </a:r>
          </a:p>
          <a:p>
            <a:endParaRPr lang="en-TZ" dirty="0"/>
          </a:p>
        </p:txBody>
      </p:sp>
    </p:spTree>
    <p:extLst>
      <p:ext uri="{BB962C8B-B14F-4D97-AF65-F5344CB8AC3E}">
        <p14:creationId xmlns:p14="http://schemas.microsoft.com/office/powerpoint/2010/main" val="1451991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2FEE50-4CFB-45E8-AE8F-1C4D23A4F6EB}"/>
              </a:ext>
            </a:extLst>
          </p:cNvPr>
          <p:cNvSpPr>
            <a:spLocks noGrp="1"/>
          </p:cNvSpPr>
          <p:nvPr>
            <p:ph type="title"/>
          </p:nvPr>
        </p:nvSpPr>
        <p:spPr>
          <a:xfrm>
            <a:off x="1066800" y="2658794"/>
            <a:ext cx="10058400" cy="1589648"/>
          </a:xfrm>
        </p:spPr>
        <p:txBody>
          <a:bodyPr/>
          <a:lstStyle/>
          <a:p>
            <a:r>
              <a:rPr lang="en-US" dirty="0"/>
              <a:t>Target Audience</a:t>
            </a:r>
            <a:br>
              <a:rPr lang="en-US" dirty="0"/>
            </a:br>
            <a:endParaRPr lang="en-TZ" dirty="0"/>
          </a:p>
        </p:txBody>
      </p:sp>
    </p:spTree>
    <p:extLst>
      <p:ext uri="{BB962C8B-B14F-4D97-AF65-F5344CB8AC3E}">
        <p14:creationId xmlns:p14="http://schemas.microsoft.com/office/powerpoint/2010/main" val="94170296"/>
      </p:ext>
    </p:extLst>
  </p:cSld>
  <p:clrMapOvr>
    <a:masterClrMapping/>
  </p:clrMapOvr>
</p:sld>
</file>

<file path=ppt/theme/theme1.xml><?xml version="1.0" encoding="utf-8"?>
<a:theme xmlns:a="http://schemas.openxmlformats.org/drawingml/2006/main" name="1_RetrospectVTI">
  <a:themeElements>
    <a:clrScheme name="Custom 34">
      <a:dk1>
        <a:sysClr val="windowText" lastClr="000000"/>
      </a:dk1>
      <a:lt1>
        <a:sysClr val="window" lastClr="FFFFFF"/>
      </a:lt1>
      <a:dk2>
        <a:srgbClr val="39302A"/>
      </a:dk2>
      <a:lt2>
        <a:srgbClr val="E5DEDB"/>
      </a:lt2>
      <a:accent1>
        <a:srgbClr val="EC7016"/>
      </a:accent1>
      <a:accent2>
        <a:srgbClr val="F8931D"/>
      </a:accent2>
      <a:accent3>
        <a:srgbClr val="CE8D3E"/>
      </a:accent3>
      <a:accent4>
        <a:srgbClr val="E64823"/>
      </a:accent4>
      <a:accent5>
        <a:srgbClr val="FFCA08"/>
      </a:accent5>
      <a:accent6>
        <a:srgbClr val="9C6A6A"/>
      </a:accent6>
      <a:hlink>
        <a:srgbClr val="2998E3"/>
      </a:hlink>
      <a:folHlink>
        <a:srgbClr val="7F723D"/>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Override1.xml><?xml version="1.0" encoding="utf-8"?>
<a:themeOverride xmlns:a="http://schemas.openxmlformats.org/drawingml/2006/main">
  <a:clrScheme name="Custom 41">
    <a:dk1>
      <a:sysClr val="windowText" lastClr="000000"/>
    </a:dk1>
    <a:lt1>
      <a:sysClr val="window" lastClr="FFFFFF"/>
    </a:lt1>
    <a:dk2>
      <a:srgbClr val="39302A"/>
    </a:dk2>
    <a:lt2>
      <a:srgbClr val="E5DEDB"/>
    </a:lt2>
    <a:accent1>
      <a:srgbClr val="F36826"/>
    </a:accent1>
    <a:accent2>
      <a:srgbClr val="FB8E09"/>
    </a:accent2>
    <a:accent3>
      <a:srgbClr val="D48B32"/>
    </a:accent3>
    <a:accent4>
      <a:srgbClr val="E64823"/>
    </a:accent4>
    <a:accent5>
      <a:srgbClr val="FFCA08"/>
    </a:accent5>
    <a:accent6>
      <a:srgbClr val="AF695B"/>
    </a:accent6>
    <a:hlink>
      <a:srgbClr val="2998E3"/>
    </a:hlink>
    <a:folHlink>
      <a:srgbClr val="7F723D"/>
    </a:folHlink>
  </a:clrScheme>
</a:themeOverride>
</file>

<file path=ppt/theme/themeOverride2.xml><?xml version="1.0" encoding="utf-8"?>
<a:themeOverride xmlns:a="http://schemas.openxmlformats.org/drawingml/2006/main">
  <a:clrScheme name="Custom 41">
    <a:dk1>
      <a:sysClr val="windowText" lastClr="000000"/>
    </a:dk1>
    <a:lt1>
      <a:sysClr val="window" lastClr="FFFFFF"/>
    </a:lt1>
    <a:dk2>
      <a:srgbClr val="39302A"/>
    </a:dk2>
    <a:lt2>
      <a:srgbClr val="E5DEDB"/>
    </a:lt2>
    <a:accent1>
      <a:srgbClr val="F36826"/>
    </a:accent1>
    <a:accent2>
      <a:srgbClr val="FB8E09"/>
    </a:accent2>
    <a:accent3>
      <a:srgbClr val="D48B32"/>
    </a:accent3>
    <a:accent4>
      <a:srgbClr val="E64823"/>
    </a:accent4>
    <a:accent5>
      <a:srgbClr val="FFCA08"/>
    </a:accent5>
    <a:accent6>
      <a:srgbClr val="AF695B"/>
    </a:accent6>
    <a:hlink>
      <a:srgbClr val="2998E3"/>
    </a:hlink>
    <a:folHlink>
      <a:srgbClr val="7F723D"/>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5B1FD9-3BB6-4DA9-A089-3B68C2323D4F}">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638A3B04-B0F3-4C12-A722-52B5CF6D9723}">
  <ds:schemaRefs>
    <ds:schemaRef ds:uri="http://schemas.microsoft.com/sharepoint/v3/contenttype/forms"/>
  </ds:schemaRefs>
</ds:datastoreItem>
</file>

<file path=customXml/itemProps3.xml><?xml version="1.0" encoding="utf-8"?>
<ds:datastoreItem xmlns:ds="http://schemas.openxmlformats.org/officeDocument/2006/customXml" ds:itemID="{1747A963-53E0-44AF-AF13-963FE676C6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 Boardroom</Template>
  <TotalTime>122</TotalTime>
  <Words>977</Words>
  <Application>Microsoft Office PowerPoint</Application>
  <PresentationFormat>Widescreen</PresentationFormat>
  <Paragraphs>187</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Bookman Old Style</vt:lpstr>
      <vt:lpstr>Calibri</vt:lpstr>
      <vt:lpstr>Franklin Gothic Book</vt:lpstr>
      <vt:lpstr>Inter</vt:lpstr>
      <vt:lpstr>Source Sans Pro</vt:lpstr>
      <vt:lpstr>1_RetrospectVTI</vt:lpstr>
      <vt:lpstr>[YOUR COMPANY NAME]  SOCIAL MEDIA STRATEGY </vt:lpstr>
      <vt:lpstr>Instructions for using this template  </vt:lpstr>
      <vt:lpstr>Executive Summary </vt:lpstr>
      <vt:lpstr> Writing an effective executive summary  </vt:lpstr>
      <vt:lpstr>Executive Summary </vt:lpstr>
      <vt:lpstr>Social Media Goals </vt:lpstr>
      <vt:lpstr>Setting smart goals</vt:lpstr>
      <vt:lpstr>  Key performance indicators </vt:lpstr>
      <vt:lpstr>Target Audience </vt:lpstr>
      <vt:lpstr>Defining your audience</vt:lpstr>
      <vt:lpstr>PowerPoint Presentation</vt:lpstr>
      <vt:lpstr>Competitive Analysis </vt:lpstr>
      <vt:lpstr>Conducting a competitive analysis  </vt:lpstr>
      <vt:lpstr>PowerPoint Presentation</vt:lpstr>
      <vt:lpstr>                           SWOT ANALYSIS</vt:lpstr>
      <vt:lpstr>Social Media Audit</vt:lpstr>
      <vt:lpstr>Auditing your social media presence </vt:lpstr>
      <vt:lpstr>We will maintain these accounts: </vt:lpstr>
      <vt:lpstr>Content Strategy </vt:lpstr>
      <vt:lpstr>Crafting your content strategy</vt:lpstr>
      <vt:lpstr>POSTING SCHEDULE </vt:lpstr>
      <vt:lpstr>Measuring your progress </vt:lpstr>
      <vt:lpstr>Progress</vt:lpstr>
      <vt:lpstr>TOOLS</vt:lpstr>
      <vt:lpstr>That’s it for my social media strategy template! I hope you found it useful.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COMPANY NAME]  SOCIAL MEDIA STRATEGY</dc:title>
  <dc:creator>nasra.mohamed</dc:creator>
  <cp:lastModifiedBy>nasra.mohamed</cp:lastModifiedBy>
  <cp:revision>11</cp:revision>
  <dcterms:created xsi:type="dcterms:W3CDTF">2021-06-02T09:04:50Z</dcterms:created>
  <dcterms:modified xsi:type="dcterms:W3CDTF">2021-06-02T11:07:07Z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