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68"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DBF7"/>
    <a:srgbClr val="6888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6/2/2021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2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6/2/2021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201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6/2/2021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040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6/2/2021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52231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6/2/2021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1677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6/2/2021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4226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6/2/2021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072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6/2/2021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41185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6/2/2021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84398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6/2/2021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070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F0502020204030204"/>
              <a:ea typeface="+mn-ea"/>
              <a:cs typeface="+mn-cs"/>
            </a:endParaRPr>
          </a:p>
        </p:txBody>
      </p:sp>
      <p:sp>
        <p:nvSpPr>
          <p:cNvPr id="2" name="Title 1">
            <a:extLst>
              <a:ext uri="{FF2B5EF4-FFF2-40B4-BE49-F238E27FC236}">
                <a16:creationId xmlns:a16="http://schemas.microsoft.com/office/drawing/2014/main" id="{4010AF38-26DF-48B3-952C-4A9091D6863C}"/>
              </a:ext>
            </a:extLst>
          </p:cNvPr>
          <p:cNvSpPr>
            <a:spLocks noGrp="1"/>
          </p:cNvSpPr>
          <p:nvPr>
            <p:ph type="ctrTitle"/>
          </p:nvPr>
        </p:nvSpPr>
        <p:spPr>
          <a:xfrm>
            <a:off x="648929" y="639097"/>
            <a:ext cx="6253317" cy="3686015"/>
          </a:xfrm>
        </p:spPr>
        <p:txBody>
          <a:bodyPr>
            <a:normAutofit/>
          </a:bodyPr>
          <a:lstStyle/>
          <a:p>
            <a:r>
              <a:rPr lang="en-US" sz="3600" dirty="0"/>
              <a:t>[YOUR COMPANY NAME] </a:t>
            </a:r>
            <a:br>
              <a:rPr lang="en-US" sz="3600" dirty="0"/>
            </a:br>
            <a:r>
              <a:rPr lang="en-US" sz="3600" dirty="0"/>
              <a:t>SOCIAL MEDIA STRATEGY</a:t>
            </a:r>
            <a:br>
              <a:rPr lang="en-US" sz="8000" dirty="0"/>
            </a:br>
            <a:endParaRPr lang="en-US" sz="8000" dirty="0"/>
          </a:p>
        </p:txBody>
      </p:sp>
      <p:sp>
        <p:nvSpPr>
          <p:cNvPr id="3" name="Subtitle 2">
            <a:extLst>
              <a:ext uri="{FF2B5EF4-FFF2-40B4-BE49-F238E27FC236}">
                <a16:creationId xmlns:a16="http://schemas.microsoft.com/office/drawing/2014/main" id="{37FC2D8F-56D2-4ADF-B439-0E09E7C37894}"/>
              </a:ext>
            </a:extLst>
          </p:cNvPr>
          <p:cNvSpPr>
            <a:spLocks noGrp="1"/>
          </p:cNvSpPr>
          <p:nvPr>
            <p:ph type="subTitle" idx="1"/>
          </p:nvPr>
        </p:nvSpPr>
        <p:spPr>
          <a:xfrm>
            <a:off x="632899" y="4672738"/>
            <a:ext cx="6269347" cy="1686493"/>
          </a:xfrm>
        </p:spPr>
        <p:txBody>
          <a:bodyPr>
            <a:normAutofit/>
          </a:bodyPr>
          <a:lstStyle/>
          <a:p>
            <a:r>
              <a:rPr lang="en-US" sz="2400" dirty="0">
                <a:solidFill>
                  <a:schemeClr val="tx1">
                    <a:lumMod val="85000"/>
                    <a:lumOff val="15000"/>
                  </a:schemeClr>
                </a:solidFill>
              </a:rPr>
              <a:t>[Your Name]</a:t>
            </a:r>
          </a:p>
          <a:p>
            <a:r>
              <a:rPr lang="en-US" sz="2400" dirty="0">
                <a:solidFill>
                  <a:schemeClr val="tx1">
                    <a:lumMod val="85000"/>
                    <a:lumOff val="15000"/>
                  </a:schemeClr>
                </a:solidFill>
              </a:rPr>
              <a:t>[Your title]</a:t>
            </a:r>
          </a:p>
          <a:p>
            <a:r>
              <a:rPr lang="en-US" sz="2400" dirty="0">
                <a:solidFill>
                  <a:schemeClr val="tx1">
                    <a:lumMod val="85000"/>
                    <a:lumOff val="15000"/>
                  </a:schemeClr>
                </a:solidFill>
              </a:rPr>
              <a:t>[email address]</a:t>
            </a:r>
          </a:p>
          <a:p>
            <a:endParaRPr lang="en-US" sz="2400" dirty="0">
              <a:solidFill>
                <a:schemeClr val="tx1">
                  <a:lumMod val="85000"/>
                  <a:lumOff val="15000"/>
                </a:schemeClr>
              </a:solidFill>
            </a:endParaRPr>
          </a:p>
          <a:p>
            <a:endParaRPr lang="en-US" sz="2400" dirty="0">
              <a:solidFill>
                <a:schemeClr val="tx1">
                  <a:lumMod val="85000"/>
                  <a:lumOff val="15000"/>
                </a:schemeClr>
              </a:solidFill>
            </a:endParaRPr>
          </a:p>
          <a:p>
            <a:endParaRPr lang="en-US" sz="2400" dirty="0">
              <a:solidFill>
                <a:schemeClr val="tx1">
                  <a:lumMod val="85000"/>
                  <a:lumOff val="15000"/>
                </a:schemeClr>
              </a:solidFill>
            </a:endParaRPr>
          </a:p>
        </p:txBody>
      </p:sp>
      <p:cxnSp>
        <p:nvCxnSpPr>
          <p:cNvPr id="29" name="Straight Connector 28">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8387BA2-130B-4ABC-8EE7-32F6C18CB208}"/>
              </a:ext>
            </a:extLst>
          </p:cNvPr>
          <p:cNvPicPr>
            <a:picLocks noChangeAspect="1"/>
          </p:cNvPicPr>
          <p:nvPr/>
        </p:nvPicPr>
        <p:blipFill>
          <a:blip r:embed="rId3"/>
          <a:stretch>
            <a:fillRect/>
          </a:stretch>
        </p:blipFill>
        <p:spPr>
          <a:xfrm>
            <a:off x="7124465" y="0"/>
            <a:ext cx="5067535" cy="6858000"/>
          </a:xfrm>
          <a:prstGeom prst="rect">
            <a:avLst/>
          </a:prstGeom>
        </p:spPr>
      </p:pic>
    </p:spTree>
    <p:extLst>
      <p:ext uri="{BB962C8B-B14F-4D97-AF65-F5344CB8AC3E}">
        <p14:creationId xmlns:p14="http://schemas.microsoft.com/office/powerpoint/2010/main" val="391274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BC6E085-3E44-4765-8655-0AE9283B5A17}"/>
              </a:ext>
            </a:extLst>
          </p:cNvPr>
          <p:cNvSpPr>
            <a:spLocks noGrp="1"/>
          </p:cNvSpPr>
          <p:nvPr>
            <p:ph type="title"/>
          </p:nvPr>
        </p:nvSpPr>
        <p:spPr/>
        <p:txBody>
          <a:bodyPr/>
          <a:lstStyle/>
          <a:p>
            <a:r>
              <a:rPr lang="en-US" dirty="0"/>
              <a:t>Defining your audience</a:t>
            </a:r>
            <a:endParaRPr lang="en-TZ" dirty="0"/>
          </a:p>
        </p:txBody>
      </p:sp>
      <p:sp>
        <p:nvSpPr>
          <p:cNvPr id="4" name="Content Placeholder 3">
            <a:extLst>
              <a:ext uri="{FF2B5EF4-FFF2-40B4-BE49-F238E27FC236}">
                <a16:creationId xmlns:a16="http://schemas.microsoft.com/office/drawing/2014/main" id="{6573DBAB-F461-42F7-B9FD-DDD839971F9D}"/>
              </a:ext>
            </a:extLst>
          </p:cNvPr>
          <p:cNvSpPr>
            <a:spLocks noGrp="1"/>
          </p:cNvSpPr>
          <p:nvPr>
            <p:ph idx="1"/>
          </p:nvPr>
        </p:nvSpPr>
        <p:spPr/>
        <p:txBody>
          <a:bodyPr/>
          <a:lstStyle/>
          <a:p>
            <a:r>
              <a:rPr lang="en-US" dirty="0"/>
              <a:t>Knowing who your audience is key to creating content that they will like, comment on, and share.</a:t>
            </a:r>
          </a:p>
          <a:p>
            <a:r>
              <a:rPr lang="en-US" dirty="0"/>
              <a:t>It’s also important for planning how to convert followers into customers.</a:t>
            </a:r>
          </a:p>
          <a:p>
            <a:pPr marL="0" indent="0">
              <a:buNone/>
            </a:pPr>
            <a:r>
              <a:rPr lang="en-US" dirty="0"/>
              <a:t>Use the next slide to clearly and succinctly define who your target audience/customer/buyer persona(s) is.</a:t>
            </a:r>
          </a:p>
        </p:txBody>
      </p:sp>
    </p:spTree>
    <p:extLst>
      <p:ext uri="{BB962C8B-B14F-4D97-AF65-F5344CB8AC3E}">
        <p14:creationId xmlns:p14="http://schemas.microsoft.com/office/powerpoint/2010/main" val="4042019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8D623A78-9E5F-4E33-B3F0-83FB7EA26899}"/>
              </a:ext>
            </a:extLst>
          </p:cNvPr>
          <p:cNvGraphicFramePr>
            <a:graphicFrameLocks noGrp="1"/>
          </p:cNvGraphicFramePr>
          <p:nvPr>
            <p:extLst>
              <p:ext uri="{D42A27DB-BD31-4B8C-83A1-F6EECF244321}">
                <p14:modId xmlns:p14="http://schemas.microsoft.com/office/powerpoint/2010/main" val="3050614265"/>
              </p:ext>
            </p:extLst>
          </p:nvPr>
        </p:nvGraphicFramePr>
        <p:xfrm>
          <a:off x="2032000" y="719666"/>
          <a:ext cx="8128000" cy="5573493"/>
        </p:xfrm>
        <a:graphic>
          <a:graphicData uri="http://schemas.openxmlformats.org/drawingml/2006/table">
            <a:tbl>
              <a:tblPr firstRow="1" bandRow="1">
                <a:tableStyleId>{073A0DAA-6AF3-43AB-8588-CEC1D06C72B9}</a:tableStyleId>
              </a:tblPr>
              <a:tblGrid>
                <a:gridCol w="1977292">
                  <a:extLst>
                    <a:ext uri="{9D8B030D-6E8A-4147-A177-3AD203B41FA5}">
                      <a16:colId xmlns:a16="http://schemas.microsoft.com/office/drawing/2014/main" val="3782813832"/>
                    </a:ext>
                  </a:extLst>
                </a:gridCol>
                <a:gridCol w="6150708">
                  <a:extLst>
                    <a:ext uri="{9D8B030D-6E8A-4147-A177-3AD203B41FA5}">
                      <a16:colId xmlns:a16="http://schemas.microsoft.com/office/drawing/2014/main" val="2984246202"/>
                    </a:ext>
                  </a:extLst>
                </a:gridCol>
              </a:tblGrid>
              <a:tr h="608151">
                <a:tc>
                  <a:txBody>
                    <a:bodyPr/>
                    <a:lstStyle/>
                    <a:p>
                      <a:endParaRPr lang="en-TZ"/>
                    </a:p>
                  </a:txBody>
                  <a:tcPr/>
                </a:tc>
                <a:tc>
                  <a:txBody>
                    <a:bodyPr/>
                    <a:lstStyle/>
                    <a:p>
                      <a:endParaRPr lang="en-TZ"/>
                    </a:p>
                  </a:txBody>
                  <a:tcPr/>
                </a:tc>
                <a:extLst>
                  <a:ext uri="{0D108BD9-81ED-4DB2-BD59-A6C34878D82A}">
                    <a16:rowId xmlns:a16="http://schemas.microsoft.com/office/drawing/2014/main" val="2229940854"/>
                  </a:ext>
                </a:extLst>
              </a:tr>
              <a:tr h="608151">
                <a:tc>
                  <a:txBody>
                    <a:bodyPr/>
                    <a:lstStyle/>
                    <a:p>
                      <a:r>
                        <a:rPr lang="en-US" dirty="0"/>
                        <a:t>Example job title(s)</a:t>
                      </a:r>
                      <a:endParaRPr lang="en-TZ" dirty="0"/>
                    </a:p>
                  </a:txBody>
                  <a:tcPr/>
                </a:tc>
                <a:tc>
                  <a:txBody>
                    <a:bodyPr/>
                    <a:lstStyle/>
                    <a:p>
                      <a:endParaRPr lang="en-TZ"/>
                    </a:p>
                  </a:txBody>
                  <a:tcPr/>
                </a:tc>
                <a:extLst>
                  <a:ext uri="{0D108BD9-81ED-4DB2-BD59-A6C34878D82A}">
                    <a16:rowId xmlns:a16="http://schemas.microsoft.com/office/drawing/2014/main" val="3531582280"/>
                  </a:ext>
                </a:extLst>
              </a:tr>
              <a:tr h="608151">
                <a:tc>
                  <a:txBody>
                    <a:bodyPr/>
                    <a:lstStyle/>
                    <a:p>
                      <a:r>
                        <a:rPr lang="en-US" dirty="0"/>
                        <a:t>Needs(s)</a:t>
                      </a:r>
                      <a:endParaRPr lang="en-TZ" dirty="0"/>
                    </a:p>
                  </a:txBody>
                  <a:tcPr/>
                </a:tc>
                <a:tc>
                  <a:txBody>
                    <a:bodyPr/>
                    <a:lstStyle/>
                    <a:p>
                      <a:endParaRPr lang="en-TZ"/>
                    </a:p>
                  </a:txBody>
                  <a:tcPr/>
                </a:tc>
                <a:extLst>
                  <a:ext uri="{0D108BD9-81ED-4DB2-BD59-A6C34878D82A}">
                    <a16:rowId xmlns:a16="http://schemas.microsoft.com/office/drawing/2014/main" val="1013708638"/>
                  </a:ext>
                </a:extLst>
              </a:tr>
              <a:tr h="608151">
                <a:tc>
                  <a:txBody>
                    <a:bodyPr/>
                    <a:lstStyle/>
                    <a:p>
                      <a:r>
                        <a:rPr lang="en-US" dirty="0"/>
                        <a:t>Pain Point(s)</a:t>
                      </a:r>
                      <a:endParaRPr lang="en-TZ" dirty="0"/>
                    </a:p>
                  </a:txBody>
                  <a:tcPr/>
                </a:tc>
                <a:tc>
                  <a:txBody>
                    <a:bodyPr/>
                    <a:lstStyle/>
                    <a:p>
                      <a:endParaRPr lang="en-TZ"/>
                    </a:p>
                  </a:txBody>
                  <a:tcPr/>
                </a:tc>
                <a:extLst>
                  <a:ext uri="{0D108BD9-81ED-4DB2-BD59-A6C34878D82A}">
                    <a16:rowId xmlns:a16="http://schemas.microsoft.com/office/drawing/2014/main" val="872111700"/>
                  </a:ext>
                </a:extLst>
              </a:tr>
              <a:tr h="608151">
                <a:tc>
                  <a:txBody>
                    <a:bodyPr/>
                    <a:lstStyle/>
                    <a:p>
                      <a:r>
                        <a:rPr lang="en-US" dirty="0"/>
                        <a:t>Preferred social network(s)</a:t>
                      </a:r>
                      <a:endParaRPr lang="en-TZ" dirty="0"/>
                    </a:p>
                  </a:txBody>
                  <a:tcPr/>
                </a:tc>
                <a:tc>
                  <a:txBody>
                    <a:bodyPr/>
                    <a:lstStyle/>
                    <a:p>
                      <a:endParaRPr lang="en-TZ"/>
                    </a:p>
                  </a:txBody>
                  <a:tcPr/>
                </a:tc>
                <a:extLst>
                  <a:ext uri="{0D108BD9-81ED-4DB2-BD59-A6C34878D82A}">
                    <a16:rowId xmlns:a16="http://schemas.microsoft.com/office/drawing/2014/main" val="2587856952"/>
                  </a:ext>
                </a:extLst>
              </a:tr>
              <a:tr h="608151">
                <a:tc>
                  <a:txBody>
                    <a:bodyPr/>
                    <a:lstStyle/>
                    <a:p>
                      <a:r>
                        <a:rPr lang="en-US" dirty="0"/>
                        <a:t>Unique Characteristic</a:t>
                      </a:r>
                      <a:endParaRPr lang="en-TZ" dirty="0"/>
                    </a:p>
                  </a:txBody>
                  <a:tcPr/>
                </a:tc>
                <a:tc>
                  <a:txBody>
                    <a:bodyPr/>
                    <a:lstStyle/>
                    <a:p>
                      <a:endParaRPr lang="en-TZ"/>
                    </a:p>
                  </a:txBody>
                  <a:tcPr/>
                </a:tc>
                <a:extLst>
                  <a:ext uri="{0D108BD9-81ED-4DB2-BD59-A6C34878D82A}">
                    <a16:rowId xmlns:a16="http://schemas.microsoft.com/office/drawing/2014/main" val="2757544820"/>
                  </a:ext>
                </a:extLst>
              </a:tr>
              <a:tr h="608151">
                <a:tc>
                  <a:txBody>
                    <a:bodyPr/>
                    <a:lstStyle/>
                    <a:p>
                      <a:r>
                        <a:rPr lang="en-US" dirty="0"/>
                        <a:t>[Other characteristic]</a:t>
                      </a:r>
                      <a:endParaRPr lang="en-TZ" dirty="0"/>
                    </a:p>
                  </a:txBody>
                  <a:tcPr/>
                </a:tc>
                <a:tc>
                  <a:txBody>
                    <a:bodyPr/>
                    <a:lstStyle/>
                    <a:p>
                      <a:endParaRPr lang="en-TZ"/>
                    </a:p>
                  </a:txBody>
                  <a:tcPr/>
                </a:tc>
                <a:extLst>
                  <a:ext uri="{0D108BD9-81ED-4DB2-BD59-A6C34878D82A}">
                    <a16:rowId xmlns:a16="http://schemas.microsoft.com/office/drawing/2014/main" val="3869708522"/>
                  </a:ext>
                </a:extLst>
              </a:tr>
              <a:tr h="608151">
                <a:tc>
                  <a:txBody>
                    <a:bodyPr/>
                    <a:lstStyle/>
                    <a:p>
                      <a:r>
                        <a:rPr lang="en-US" dirty="0"/>
                        <a:t>[Other characteristic, e.g. age, sex, location, etc.]</a:t>
                      </a:r>
                      <a:endParaRPr lang="en-TZ" dirty="0"/>
                    </a:p>
                  </a:txBody>
                  <a:tcPr/>
                </a:tc>
                <a:tc>
                  <a:txBody>
                    <a:bodyPr/>
                    <a:lstStyle/>
                    <a:p>
                      <a:endParaRPr lang="en-TZ" dirty="0"/>
                    </a:p>
                  </a:txBody>
                  <a:tcPr/>
                </a:tc>
                <a:extLst>
                  <a:ext uri="{0D108BD9-81ED-4DB2-BD59-A6C34878D82A}">
                    <a16:rowId xmlns:a16="http://schemas.microsoft.com/office/drawing/2014/main" val="2746279518"/>
                  </a:ext>
                </a:extLst>
              </a:tr>
            </a:tbl>
          </a:graphicData>
        </a:graphic>
      </p:graphicFrame>
    </p:spTree>
    <p:extLst>
      <p:ext uri="{BB962C8B-B14F-4D97-AF65-F5344CB8AC3E}">
        <p14:creationId xmlns:p14="http://schemas.microsoft.com/office/powerpoint/2010/main" val="2340528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E8D2E-63CD-46E4-A942-55A30E357828}"/>
              </a:ext>
            </a:extLst>
          </p:cNvPr>
          <p:cNvSpPr>
            <a:spLocks noGrp="1"/>
          </p:cNvSpPr>
          <p:nvPr>
            <p:ph type="title"/>
          </p:nvPr>
        </p:nvSpPr>
        <p:spPr>
          <a:xfrm>
            <a:off x="1097280" y="286603"/>
            <a:ext cx="10058400" cy="3919637"/>
          </a:xfrm>
        </p:spPr>
        <p:txBody>
          <a:bodyPr/>
          <a:lstStyle/>
          <a:p>
            <a:r>
              <a:rPr lang="en-US" dirty="0"/>
              <a:t>Competitive Analysis</a:t>
            </a:r>
            <a:br>
              <a:rPr lang="en-US" dirty="0"/>
            </a:br>
            <a:endParaRPr lang="en-TZ" dirty="0"/>
          </a:p>
        </p:txBody>
      </p:sp>
    </p:spTree>
    <p:extLst>
      <p:ext uri="{BB962C8B-B14F-4D97-AF65-F5344CB8AC3E}">
        <p14:creationId xmlns:p14="http://schemas.microsoft.com/office/powerpoint/2010/main" val="310585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1257F-9142-4209-9C66-6B0CDB265FBF}"/>
              </a:ext>
            </a:extLst>
          </p:cNvPr>
          <p:cNvSpPr>
            <a:spLocks noGrp="1"/>
          </p:cNvSpPr>
          <p:nvPr>
            <p:ph type="title"/>
          </p:nvPr>
        </p:nvSpPr>
        <p:spPr>
          <a:xfrm>
            <a:off x="1097280" y="286603"/>
            <a:ext cx="10058400" cy="2287785"/>
          </a:xfrm>
        </p:spPr>
        <p:txBody>
          <a:bodyPr>
            <a:normAutofit/>
          </a:bodyPr>
          <a:lstStyle/>
          <a:p>
            <a:r>
              <a:rPr lang="en-US" dirty="0"/>
              <a:t>Conducting a competitive analysis </a:t>
            </a:r>
            <a:br>
              <a:rPr lang="en-US" dirty="0"/>
            </a:br>
            <a:endParaRPr lang="en-TZ" dirty="0"/>
          </a:p>
        </p:txBody>
      </p:sp>
      <p:sp>
        <p:nvSpPr>
          <p:cNvPr id="3" name="Content Placeholder 2">
            <a:extLst>
              <a:ext uri="{FF2B5EF4-FFF2-40B4-BE49-F238E27FC236}">
                <a16:creationId xmlns:a16="http://schemas.microsoft.com/office/drawing/2014/main" id="{1CAE0168-9517-49DE-AE4C-D5A911E97FF0}"/>
              </a:ext>
            </a:extLst>
          </p:cNvPr>
          <p:cNvSpPr>
            <a:spLocks noGrp="1"/>
          </p:cNvSpPr>
          <p:nvPr>
            <p:ph idx="1"/>
          </p:nvPr>
        </p:nvSpPr>
        <p:spPr/>
        <p:txBody>
          <a:bodyPr/>
          <a:lstStyle/>
          <a:p>
            <a:r>
              <a:rPr lang="en-US" dirty="0"/>
              <a:t>Analyze the competition’s social media presence. This will help inform your own social strategy. If you know what your competitors are doing well—and not so well—you’ll discover where you might have a competitive edge.</a:t>
            </a:r>
          </a:p>
          <a:p>
            <a:pPr marL="0" indent="0">
              <a:buNone/>
            </a:pPr>
            <a:r>
              <a:rPr lang="en-US" dirty="0"/>
              <a:t>Use the next slide to create a high-level overview of your competitors’ plan. Then conduct a SWOT analysis (strengths, weakness, opportunities, threats) for your own brand using slide no. 16</a:t>
            </a:r>
          </a:p>
          <a:p>
            <a:endParaRPr lang="en-TZ" dirty="0"/>
          </a:p>
        </p:txBody>
      </p:sp>
    </p:spTree>
    <p:extLst>
      <p:ext uri="{BB962C8B-B14F-4D97-AF65-F5344CB8AC3E}">
        <p14:creationId xmlns:p14="http://schemas.microsoft.com/office/powerpoint/2010/main" val="333762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43752-2366-423C-B121-B8B9D4D92CA9}"/>
              </a:ext>
            </a:extLst>
          </p:cNvPr>
          <p:cNvSpPr>
            <a:spLocks noGrp="1"/>
          </p:cNvSpPr>
          <p:nvPr>
            <p:ph type="title"/>
          </p:nvPr>
        </p:nvSpPr>
        <p:spPr/>
        <p:txBody>
          <a:bodyPr/>
          <a:lstStyle/>
          <a:p>
            <a:endParaRPr lang="en-TZ" dirty="0"/>
          </a:p>
        </p:txBody>
      </p:sp>
      <p:graphicFrame>
        <p:nvGraphicFramePr>
          <p:cNvPr id="4" name="Table 4">
            <a:extLst>
              <a:ext uri="{FF2B5EF4-FFF2-40B4-BE49-F238E27FC236}">
                <a16:creationId xmlns:a16="http://schemas.microsoft.com/office/drawing/2014/main" id="{947F23A8-D380-48FC-AA60-438AD056C10F}"/>
              </a:ext>
            </a:extLst>
          </p:cNvPr>
          <p:cNvGraphicFramePr>
            <a:graphicFrameLocks noGrp="1"/>
          </p:cNvGraphicFramePr>
          <p:nvPr>
            <p:ph idx="1"/>
            <p:extLst>
              <p:ext uri="{D42A27DB-BD31-4B8C-83A1-F6EECF244321}">
                <p14:modId xmlns:p14="http://schemas.microsoft.com/office/powerpoint/2010/main" val="2133419059"/>
              </p:ext>
            </p:extLst>
          </p:nvPr>
        </p:nvGraphicFramePr>
        <p:xfrm>
          <a:off x="1096963" y="286603"/>
          <a:ext cx="10058400" cy="5903180"/>
        </p:xfrm>
        <a:graphic>
          <a:graphicData uri="http://schemas.openxmlformats.org/drawingml/2006/table">
            <a:tbl>
              <a:tblPr firstRow="1" bandRow="1">
                <a:tableStyleId>{073A0DAA-6AF3-43AB-8588-CEC1D06C72B9}</a:tableStyleId>
              </a:tblPr>
              <a:tblGrid>
                <a:gridCol w="1660305">
                  <a:extLst>
                    <a:ext uri="{9D8B030D-6E8A-4147-A177-3AD203B41FA5}">
                      <a16:colId xmlns:a16="http://schemas.microsoft.com/office/drawing/2014/main" val="2194364623"/>
                    </a:ext>
                  </a:extLst>
                </a:gridCol>
                <a:gridCol w="1692495">
                  <a:extLst>
                    <a:ext uri="{9D8B030D-6E8A-4147-A177-3AD203B41FA5}">
                      <a16:colId xmlns:a16="http://schemas.microsoft.com/office/drawing/2014/main" val="2804800666"/>
                    </a:ext>
                  </a:extLst>
                </a:gridCol>
                <a:gridCol w="1676400">
                  <a:extLst>
                    <a:ext uri="{9D8B030D-6E8A-4147-A177-3AD203B41FA5}">
                      <a16:colId xmlns:a16="http://schemas.microsoft.com/office/drawing/2014/main" val="1598429940"/>
                    </a:ext>
                  </a:extLst>
                </a:gridCol>
                <a:gridCol w="1676400">
                  <a:extLst>
                    <a:ext uri="{9D8B030D-6E8A-4147-A177-3AD203B41FA5}">
                      <a16:colId xmlns:a16="http://schemas.microsoft.com/office/drawing/2014/main" val="2569786320"/>
                    </a:ext>
                  </a:extLst>
                </a:gridCol>
                <a:gridCol w="1676400">
                  <a:extLst>
                    <a:ext uri="{9D8B030D-6E8A-4147-A177-3AD203B41FA5}">
                      <a16:colId xmlns:a16="http://schemas.microsoft.com/office/drawing/2014/main" val="3818897922"/>
                    </a:ext>
                  </a:extLst>
                </a:gridCol>
                <a:gridCol w="1676400">
                  <a:extLst>
                    <a:ext uri="{9D8B030D-6E8A-4147-A177-3AD203B41FA5}">
                      <a16:colId xmlns:a16="http://schemas.microsoft.com/office/drawing/2014/main" val="2936609913"/>
                    </a:ext>
                  </a:extLst>
                </a:gridCol>
              </a:tblGrid>
              <a:tr h="1475795">
                <a:tc>
                  <a:txBody>
                    <a:bodyPr/>
                    <a:lstStyle/>
                    <a:p>
                      <a:endParaRPr lang="en-TZ" dirty="0"/>
                    </a:p>
                  </a:txBody>
                  <a:tcPr/>
                </a:tc>
                <a:tc>
                  <a:txBody>
                    <a:bodyPr/>
                    <a:lstStyle/>
                    <a:p>
                      <a:pPr algn="l"/>
                      <a:endParaRPr lang="en-US" dirty="0"/>
                    </a:p>
                    <a:p>
                      <a:pPr algn="l"/>
                      <a:r>
                        <a:rPr lang="en-US" dirty="0"/>
                        <a:t>NETWORKS ACTIVE</a:t>
                      </a:r>
                      <a:endParaRPr lang="en-TZ" dirty="0"/>
                    </a:p>
                  </a:txBody>
                  <a:tcPr/>
                </a:tc>
                <a:tc>
                  <a:txBody>
                    <a:bodyPr/>
                    <a:lstStyle/>
                    <a:p>
                      <a:endParaRPr lang="en-US" dirty="0"/>
                    </a:p>
                    <a:p>
                      <a:r>
                        <a:rPr lang="en-US" dirty="0"/>
                        <a:t>NUMBER OF FOLLOWERS</a:t>
                      </a:r>
                      <a:endParaRPr lang="en-TZ" dirty="0"/>
                    </a:p>
                  </a:txBody>
                  <a:tcPr/>
                </a:tc>
                <a:tc>
                  <a:txBody>
                    <a:bodyPr/>
                    <a:lstStyle/>
                    <a:p>
                      <a:r>
                        <a:rPr lang="en-US" dirty="0"/>
                        <a:t> </a:t>
                      </a:r>
                    </a:p>
                    <a:p>
                      <a:r>
                        <a:rPr lang="en-US" dirty="0"/>
                        <a:t>STRENGTH</a:t>
                      </a:r>
                      <a:endParaRPr lang="en-TZ" dirty="0"/>
                    </a:p>
                  </a:txBody>
                  <a:tcPr/>
                </a:tc>
                <a:tc>
                  <a:txBody>
                    <a:bodyPr/>
                    <a:lstStyle/>
                    <a:p>
                      <a:endParaRPr lang="en-US" dirty="0"/>
                    </a:p>
                    <a:p>
                      <a:r>
                        <a:rPr lang="en-US" dirty="0"/>
                        <a:t>WEAKNESS</a:t>
                      </a:r>
                      <a:endParaRPr lang="en-TZ" dirty="0"/>
                    </a:p>
                  </a:txBody>
                  <a:tcPr/>
                </a:tc>
                <a:tc>
                  <a:txBody>
                    <a:bodyPr/>
                    <a:lstStyle/>
                    <a:p>
                      <a:endParaRPr lang="en-US" dirty="0"/>
                    </a:p>
                    <a:p>
                      <a:r>
                        <a:rPr lang="en-US" dirty="0"/>
                        <a:t>CONTENT THAT RESOUNATE </a:t>
                      </a:r>
                      <a:endParaRPr lang="en-TZ" dirty="0"/>
                    </a:p>
                  </a:txBody>
                  <a:tcPr/>
                </a:tc>
                <a:extLst>
                  <a:ext uri="{0D108BD9-81ED-4DB2-BD59-A6C34878D82A}">
                    <a16:rowId xmlns:a16="http://schemas.microsoft.com/office/drawing/2014/main" val="2049415409"/>
                  </a:ext>
                </a:extLst>
              </a:tr>
              <a:tr h="1475795">
                <a:tc>
                  <a:txBody>
                    <a:bodyPr/>
                    <a:lstStyle/>
                    <a:p>
                      <a:pPr algn="ctr"/>
                      <a:r>
                        <a:rPr lang="en-US" dirty="0"/>
                        <a:t>COMPITATOR 1 </a:t>
                      </a:r>
                      <a:endParaRPr lang="en-TZ" dirty="0"/>
                    </a:p>
                  </a:txBody>
                  <a:tcPr/>
                </a:tc>
                <a:tc>
                  <a:txBody>
                    <a:bodyPr/>
                    <a:lstStyle/>
                    <a:p>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1712946454"/>
                  </a:ext>
                </a:extLst>
              </a:tr>
              <a:tr h="1475795">
                <a:tc>
                  <a:txBody>
                    <a:bodyPr/>
                    <a:lstStyle/>
                    <a:p>
                      <a:r>
                        <a:rPr lang="en-US" dirty="0"/>
                        <a:t>COMPITATOR 2 </a:t>
                      </a:r>
                    </a:p>
                    <a:p>
                      <a:endParaRPr lang="en-TZ" dirty="0"/>
                    </a:p>
                  </a:txBody>
                  <a:tcPr/>
                </a:tc>
                <a:tc>
                  <a:txBody>
                    <a:bodyPr/>
                    <a:lstStyle/>
                    <a:p>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4227911451"/>
                  </a:ext>
                </a:extLst>
              </a:tr>
              <a:tr h="1475795">
                <a:tc>
                  <a:txBody>
                    <a:bodyPr/>
                    <a:lstStyle/>
                    <a:p>
                      <a:r>
                        <a:rPr lang="en-US" dirty="0"/>
                        <a:t>COMPITATOR 3 </a:t>
                      </a:r>
                    </a:p>
                    <a:p>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dirty="0"/>
                    </a:p>
                  </a:txBody>
                  <a:tcPr/>
                </a:tc>
                <a:extLst>
                  <a:ext uri="{0D108BD9-81ED-4DB2-BD59-A6C34878D82A}">
                    <a16:rowId xmlns:a16="http://schemas.microsoft.com/office/drawing/2014/main" val="682521502"/>
                  </a:ext>
                </a:extLst>
              </a:tr>
            </a:tbl>
          </a:graphicData>
        </a:graphic>
      </p:graphicFrame>
    </p:spTree>
    <p:extLst>
      <p:ext uri="{BB962C8B-B14F-4D97-AF65-F5344CB8AC3E}">
        <p14:creationId xmlns:p14="http://schemas.microsoft.com/office/powerpoint/2010/main" val="2029941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87FD-3279-49EF-83FA-BF7AD80FE8BF}"/>
              </a:ext>
            </a:extLst>
          </p:cNvPr>
          <p:cNvSpPr>
            <a:spLocks noGrp="1"/>
          </p:cNvSpPr>
          <p:nvPr>
            <p:ph type="title"/>
          </p:nvPr>
        </p:nvSpPr>
        <p:spPr>
          <a:xfrm>
            <a:off x="1097280" y="286603"/>
            <a:ext cx="10058400" cy="374579"/>
          </a:xfrm>
        </p:spPr>
        <p:txBody>
          <a:bodyPr>
            <a:noAutofit/>
          </a:bodyPr>
          <a:lstStyle/>
          <a:p>
            <a:r>
              <a:rPr lang="en-US" sz="2800" dirty="0"/>
              <a:t>                           SWOT ANALYSIS</a:t>
            </a:r>
            <a:endParaRPr lang="en-TZ" sz="2800" dirty="0"/>
          </a:p>
        </p:txBody>
      </p:sp>
      <p:graphicFrame>
        <p:nvGraphicFramePr>
          <p:cNvPr id="5" name="Table 5">
            <a:extLst>
              <a:ext uri="{FF2B5EF4-FFF2-40B4-BE49-F238E27FC236}">
                <a16:creationId xmlns:a16="http://schemas.microsoft.com/office/drawing/2014/main" id="{2FB26900-02BA-4D90-8622-EFF8595F020D}"/>
              </a:ext>
            </a:extLst>
          </p:cNvPr>
          <p:cNvGraphicFramePr>
            <a:graphicFrameLocks noGrp="1"/>
          </p:cNvGraphicFramePr>
          <p:nvPr>
            <p:ph idx="1"/>
            <p:extLst>
              <p:ext uri="{D42A27DB-BD31-4B8C-83A1-F6EECF244321}">
                <p14:modId xmlns:p14="http://schemas.microsoft.com/office/powerpoint/2010/main" val="931809359"/>
              </p:ext>
            </p:extLst>
          </p:nvPr>
        </p:nvGraphicFramePr>
        <p:xfrm>
          <a:off x="633046" y="886268"/>
          <a:ext cx="10522314" cy="5373040"/>
        </p:xfrm>
        <a:graphic>
          <a:graphicData uri="http://schemas.openxmlformats.org/drawingml/2006/table">
            <a:tbl>
              <a:tblPr firstRow="1" bandRow="1">
                <a:tableStyleId>{073A0DAA-6AF3-43AB-8588-CEC1D06C72B9}</a:tableStyleId>
              </a:tblPr>
              <a:tblGrid>
                <a:gridCol w="1516133">
                  <a:extLst>
                    <a:ext uri="{9D8B030D-6E8A-4147-A177-3AD203B41FA5}">
                      <a16:colId xmlns:a16="http://schemas.microsoft.com/office/drawing/2014/main" val="2515671711"/>
                    </a:ext>
                  </a:extLst>
                </a:gridCol>
                <a:gridCol w="5498743">
                  <a:extLst>
                    <a:ext uri="{9D8B030D-6E8A-4147-A177-3AD203B41FA5}">
                      <a16:colId xmlns:a16="http://schemas.microsoft.com/office/drawing/2014/main" val="4096027186"/>
                    </a:ext>
                  </a:extLst>
                </a:gridCol>
                <a:gridCol w="3507438">
                  <a:extLst>
                    <a:ext uri="{9D8B030D-6E8A-4147-A177-3AD203B41FA5}">
                      <a16:colId xmlns:a16="http://schemas.microsoft.com/office/drawing/2014/main" val="3128234887"/>
                    </a:ext>
                  </a:extLst>
                </a:gridCol>
              </a:tblGrid>
              <a:tr h="420396">
                <a:tc>
                  <a:txBody>
                    <a:bodyPr/>
                    <a:lstStyle/>
                    <a:p>
                      <a:endParaRPr lang="en-TZ" dirty="0"/>
                    </a:p>
                  </a:txBody>
                  <a:tcPr>
                    <a:solidFill>
                      <a:schemeClr val="bg1"/>
                    </a:solidFill>
                  </a:tcPr>
                </a:tc>
                <a:tc>
                  <a:txBody>
                    <a:bodyPr/>
                    <a:lstStyle/>
                    <a:p>
                      <a:r>
                        <a:rPr lang="en-US" dirty="0"/>
                        <a:t>Positive</a:t>
                      </a:r>
                      <a:endParaRPr lang="en-TZ" dirty="0"/>
                    </a:p>
                  </a:txBody>
                  <a:tcPr/>
                </a:tc>
                <a:tc>
                  <a:txBody>
                    <a:bodyPr/>
                    <a:lstStyle/>
                    <a:p>
                      <a:r>
                        <a:rPr lang="en-US" dirty="0"/>
                        <a:t>Negative</a:t>
                      </a:r>
                      <a:endParaRPr lang="en-TZ" dirty="0"/>
                    </a:p>
                  </a:txBody>
                  <a:tcPr/>
                </a:tc>
                <a:extLst>
                  <a:ext uri="{0D108BD9-81ED-4DB2-BD59-A6C34878D82A}">
                    <a16:rowId xmlns:a16="http://schemas.microsoft.com/office/drawing/2014/main" val="4097864017"/>
                  </a:ext>
                </a:extLst>
              </a:tr>
              <a:tr h="2392324">
                <a:tc>
                  <a:txBody>
                    <a:bodyPr/>
                    <a:lstStyle/>
                    <a:p>
                      <a:endParaRPr lang="en-US" dirty="0"/>
                    </a:p>
                    <a:p>
                      <a:endParaRPr lang="en-US" dirty="0"/>
                    </a:p>
                    <a:p>
                      <a:endParaRPr lang="en-US" dirty="0"/>
                    </a:p>
                    <a:p>
                      <a:r>
                        <a:rPr lang="en-US" dirty="0"/>
                        <a:t>Internal</a:t>
                      </a:r>
                    </a:p>
                    <a:p>
                      <a:endParaRPr lang="en-TZ" dirty="0"/>
                    </a:p>
                  </a:txBody>
                  <a:tcPr/>
                </a:tc>
                <a:tc>
                  <a:txBody>
                    <a:bodyPr/>
                    <a:lstStyle/>
                    <a:p>
                      <a:r>
                        <a:rPr lang="en-US" dirty="0"/>
                        <a:t>Strengths</a:t>
                      </a:r>
                    </a:p>
                    <a:p>
                      <a:endParaRPr lang="en-US" dirty="0"/>
                    </a:p>
                    <a:p>
                      <a:endParaRPr lang="en-US" dirty="0"/>
                    </a:p>
                    <a:p>
                      <a:r>
                        <a:rPr lang="en-US" dirty="0"/>
                        <a:t>What are your strengths?</a:t>
                      </a:r>
                    </a:p>
                    <a:p>
                      <a:r>
                        <a:rPr lang="en-US" dirty="0"/>
                        <a:t>Write them here</a:t>
                      </a:r>
                    </a:p>
                    <a:p>
                      <a:r>
                        <a:rPr lang="en-US" dirty="0"/>
                        <a:t>And here</a:t>
                      </a:r>
                    </a:p>
                    <a:p>
                      <a:r>
                        <a:rPr lang="en-US" dirty="0" err="1"/>
                        <a:t>Eg.</a:t>
                      </a:r>
                      <a:r>
                        <a:rPr lang="en-US" dirty="0"/>
                        <a:t> “Video production and expertise”</a:t>
                      </a:r>
                    </a:p>
                    <a:p>
                      <a:r>
                        <a:rPr lang="en-US" dirty="0"/>
                        <a:t>etc.</a:t>
                      </a:r>
                    </a:p>
                    <a:p>
                      <a:endParaRPr lang="en-TZ" dirty="0"/>
                    </a:p>
                  </a:txBody>
                  <a:tcPr/>
                </a:tc>
                <a:tc>
                  <a:txBody>
                    <a:bodyPr/>
                    <a:lstStyle/>
                    <a:p>
                      <a:r>
                        <a:rPr lang="en-US" dirty="0"/>
                        <a:t>Weaknesses</a:t>
                      </a:r>
                    </a:p>
                    <a:p>
                      <a:endParaRPr lang="en-US" dirty="0"/>
                    </a:p>
                    <a:p>
                      <a:endParaRPr lang="en-US" dirty="0"/>
                    </a:p>
                    <a:p>
                      <a:r>
                        <a:rPr lang="en-US" dirty="0"/>
                        <a:t>What are your brand’s weakness on social media?</a:t>
                      </a:r>
                    </a:p>
                    <a:p>
                      <a:r>
                        <a:rPr lang="en-US" dirty="0"/>
                        <a:t>List in point form</a:t>
                      </a:r>
                    </a:p>
                    <a:p>
                      <a:r>
                        <a:rPr lang="en-US" dirty="0" err="1"/>
                        <a:t>Eg.</a:t>
                      </a:r>
                      <a:r>
                        <a:rPr lang="en-US" dirty="0"/>
                        <a:t> “Low Twitter engagement”</a:t>
                      </a:r>
                    </a:p>
                    <a:p>
                      <a:r>
                        <a:rPr lang="en-US" dirty="0"/>
                        <a:t>etc.</a:t>
                      </a:r>
                    </a:p>
                    <a:p>
                      <a:endParaRPr lang="en-TZ" dirty="0"/>
                    </a:p>
                  </a:txBody>
                  <a:tcPr/>
                </a:tc>
                <a:extLst>
                  <a:ext uri="{0D108BD9-81ED-4DB2-BD59-A6C34878D82A}">
                    <a16:rowId xmlns:a16="http://schemas.microsoft.com/office/drawing/2014/main" val="1704139604"/>
                  </a:ext>
                </a:extLst>
              </a:tr>
              <a:tr h="2392324">
                <a:tc>
                  <a:txBody>
                    <a:bodyPr/>
                    <a:lstStyle/>
                    <a:p>
                      <a:endParaRPr lang="en-US" dirty="0"/>
                    </a:p>
                    <a:p>
                      <a:r>
                        <a:rPr lang="en-US" dirty="0"/>
                        <a:t>External</a:t>
                      </a:r>
                      <a:endParaRPr lang="en-TZ" dirty="0"/>
                    </a:p>
                  </a:txBody>
                  <a:tcPr/>
                </a:tc>
                <a:tc>
                  <a:txBody>
                    <a:bodyPr/>
                    <a:lstStyle/>
                    <a:p>
                      <a:r>
                        <a:rPr lang="en-US" dirty="0"/>
                        <a:t>Opportunities</a:t>
                      </a:r>
                    </a:p>
                    <a:p>
                      <a:endParaRPr lang="en-US" dirty="0"/>
                    </a:p>
                    <a:p>
                      <a:endParaRPr lang="en-US" dirty="0"/>
                    </a:p>
                    <a:p>
                      <a:r>
                        <a:rPr lang="en-US" dirty="0"/>
                        <a:t>What/where are the opportunities for your business on social media?</a:t>
                      </a:r>
                    </a:p>
                    <a:p>
                      <a:r>
                        <a:rPr lang="en-US" dirty="0"/>
                        <a:t>List in point form</a:t>
                      </a:r>
                    </a:p>
                    <a:p>
                      <a:r>
                        <a:rPr lang="en-US" dirty="0" err="1"/>
                        <a:t>Eg.</a:t>
                      </a:r>
                      <a:r>
                        <a:rPr lang="en-US" dirty="0"/>
                        <a:t> “Competitors aren’t using Instagram Stories”</a:t>
                      </a:r>
                    </a:p>
                    <a:p>
                      <a:endParaRPr lang="en-TZ" dirty="0"/>
                    </a:p>
                  </a:txBody>
                  <a:tcPr/>
                </a:tc>
                <a:tc>
                  <a:txBody>
                    <a:bodyPr/>
                    <a:lstStyle/>
                    <a:p>
                      <a:r>
                        <a:rPr lang="en-US" dirty="0"/>
                        <a:t>Threats</a:t>
                      </a:r>
                    </a:p>
                    <a:p>
                      <a:endParaRPr lang="en-US" dirty="0"/>
                    </a:p>
                    <a:p>
                      <a:endParaRPr lang="en-US" dirty="0"/>
                    </a:p>
                    <a:p>
                      <a:r>
                        <a:rPr lang="en-US" dirty="0"/>
                        <a:t>What are your brand’s threats?</a:t>
                      </a:r>
                    </a:p>
                    <a:p>
                      <a:r>
                        <a:rPr lang="en-US" dirty="0" err="1"/>
                        <a:t>Eg.</a:t>
                      </a:r>
                      <a:r>
                        <a:rPr lang="en-US" dirty="0"/>
                        <a:t> “Competitor Y has a 2X higher follower rate on Facebook”</a:t>
                      </a:r>
                    </a:p>
                    <a:p>
                      <a:r>
                        <a:rPr lang="en-US" dirty="0"/>
                        <a:t>etc.</a:t>
                      </a:r>
                    </a:p>
                    <a:p>
                      <a:endParaRPr lang="en-TZ" dirty="0"/>
                    </a:p>
                  </a:txBody>
                  <a:tcPr/>
                </a:tc>
                <a:extLst>
                  <a:ext uri="{0D108BD9-81ED-4DB2-BD59-A6C34878D82A}">
                    <a16:rowId xmlns:a16="http://schemas.microsoft.com/office/drawing/2014/main" val="232081287"/>
                  </a:ext>
                </a:extLst>
              </a:tr>
            </a:tbl>
          </a:graphicData>
        </a:graphic>
      </p:graphicFrame>
    </p:spTree>
    <p:extLst>
      <p:ext uri="{BB962C8B-B14F-4D97-AF65-F5344CB8AC3E}">
        <p14:creationId xmlns:p14="http://schemas.microsoft.com/office/powerpoint/2010/main" val="401967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C18ACE-F5A4-4DEE-A59B-954A26A9DF19}"/>
              </a:ext>
            </a:extLst>
          </p:cNvPr>
          <p:cNvSpPr>
            <a:spLocks noGrp="1"/>
          </p:cNvSpPr>
          <p:nvPr>
            <p:ph type="title"/>
          </p:nvPr>
        </p:nvSpPr>
        <p:spPr>
          <a:xfrm>
            <a:off x="1097280" y="286603"/>
            <a:ext cx="10058400" cy="3142397"/>
          </a:xfrm>
        </p:spPr>
        <p:txBody>
          <a:bodyPr/>
          <a:lstStyle/>
          <a:p>
            <a:r>
              <a:rPr lang="en-US" dirty="0"/>
              <a:t>Social Media Audit</a:t>
            </a:r>
            <a:endParaRPr lang="en-TZ" dirty="0"/>
          </a:p>
        </p:txBody>
      </p:sp>
    </p:spTree>
    <p:extLst>
      <p:ext uri="{BB962C8B-B14F-4D97-AF65-F5344CB8AC3E}">
        <p14:creationId xmlns:p14="http://schemas.microsoft.com/office/powerpoint/2010/main" val="497765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24D769-5D50-4E4D-A680-81F7DADD5765}"/>
              </a:ext>
            </a:extLst>
          </p:cNvPr>
          <p:cNvSpPr>
            <a:spLocks noGrp="1"/>
          </p:cNvSpPr>
          <p:nvPr>
            <p:ph type="title"/>
          </p:nvPr>
        </p:nvSpPr>
        <p:spPr/>
        <p:txBody>
          <a:bodyPr>
            <a:normAutofit/>
          </a:bodyPr>
          <a:lstStyle/>
          <a:p>
            <a:r>
              <a:rPr lang="en-US" sz="4000" dirty="0"/>
              <a:t>Auditing your social media presence </a:t>
            </a:r>
            <a:endParaRPr lang="en-TZ" sz="4000" dirty="0"/>
          </a:p>
        </p:txBody>
      </p:sp>
      <p:sp>
        <p:nvSpPr>
          <p:cNvPr id="4" name="Content Placeholder 3">
            <a:extLst>
              <a:ext uri="{FF2B5EF4-FFF2-40B4-BE49-F238E27FC236}">
                <a16:creationId xmlns:a16="http://schemas.microsoft.com/office/drawing/2014/main" id="{3B4FA6DA-8A37-4CB5-9243-5983B16539AF}"/>
              </a:ext>
            </a:extLst>
          </p:cNvPr>
          <p:cNvSpPr>
            <a:spLocks noGrp="1"/>
          </p:cNvSpPr>
          <p:nvPr>
            <p:ph idx="1"/>
          </p:nvPr>
        </p:nvSpPr>
        <p:spPr/>
        <p:txBody>
          <a:bodyPr/>
          <a:lstStyle/>
          <a:p>
            <a:r>
              <a:rPr lang="en-US" dirty="0"/>
              <a:t>If you’re already using social media, take a step back and look at: </a:t>
            </a:r>
          </a:p>
          <a:p>
            <a:endParaRPr lang="en-US" dirty="0"/>
          </a:p>
          <a:p>
            <a:pPr>
              <a:buFont typeface="Arial" panose="020B0604020202020204" pitchFamily="34" charset="0"/>
              <a:buChar char="•"/>
            </a:pPr>
            <a:r>
              <a:rPr lang="en-US" dirty="0"/>
              <a:t>What’s working and what’s not</a:t>
            </a:r>
          </a:p>
          <a:p>
            <a:pPr>
              <a:buFont typeface="Arial" panose="020B0604020202020204" pitchFamily="34" charset="0"/>
              <a:buChar char="•"/>
            </a:pPr>
            <a:r>
              <a:rPr lang="en-US" dirty="0"/>
              <a:t>Who is engaging with you</a:t>
            </a:r>
          </a:p>
          <a:p>
            <a:pPr>
              <a:buFont typeface="Arial" panose="020B0604020202020204" pitchFamily="34" charset="0"/>
              <a:buChar char="•"/>
            </a:pPr>
            <a:r>
              <a:rPr lang="en-US" dirty="0"/>
              <a:t>Which networks your target audience is most active on</a:t>
            </a:r>
          </a:p>
          <a:p>
            <a:pPr>
              <a:buFont typeface="Arial" panose="020B0604020202020204" pitchFamily="34" charset="0"/>
              <a:buChar char="•"/>
            </a:pPr>
            <a:r>
              <a:rPr lang="en-US" dirty="0"/>
              <a:t>How your strategy compares to the competition and/or your peers</a:t>
            </a:r>
          </a:p>
          <a:p>
            <a:endParaRPr lang="en-TZ" dirty="0"/>
          </a:p>
        </p:txBody>
      </p:sp>
    </p:spTree>
    <p:extLst>
      <p:ext uri="{BB962C8B-B14F-4D97-AF65-F5344CB8AC3E}">
        <p14:creationId xmlns:p14="http://schemas.microsoft.com/office/powerpoint/2010/main" val="3618239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93E97-6351-4057-9D05-0EB79922521B}"/>
              </a:ext>
            </a:extLst>
          </p:cNvPr>
          <p:cNvSpPr>
            <a:spLocks noGrp="1"/>
          </p:cNvSpPr>
          <p:nvPr>
            <p:ph type="title"/>
          </p:nvPr>
        </p:nvSpPr>
        <p:spPr>
          <a:xfrm>
            <a:off x="1097280" y="225083"/>
            <a:ext cx="10058400" cy="2349305"/>
          </a:xfrm>
        </p:spPr>
        <p:txBody>
          <a:bodyPr>
            <a:normAutofit/>
          </a:bodyPr>
          <a:lstStyle/>
          <a:p>
            <a:r>
              <a:rPr lang="en-US" sz="4000" dirty="0"/>
              <a:t>We will maintain these accounts:</a:t>
            </a:r>
            <a:br>
              <a:rPr lang="en-US" dirty="0"/>
            </a:br>
            <a:endParaRPr lang="en-TZ" dirty="0"/>
          </a:p>
        </p:txBody>
      </p:sp>
      <p:graphicFrame>
        <p:nvGraphicFramePr>
          <p:cNvPr id="7" name="Table 7">
            <a:extLst>
              <a:ext uri="{FF2B5EF4-FFF2-40B4-BE49-F238E27FC236}">
                <a16:creationId xmlns:a16="http://schemas.microsoft.com/office/drawing/2014/main" id="{3230F20C-17B9-48DE-B442-B8B600A0AF50}"/>
              </a:ext>
            </a:extLst>
          </p:cNvPr>
          <p:cNvGraphicFramePr>
            <a:graphicFrameLocks noGrp="1"/>
          </p:cNvGraphicFramePr>
          <p:nvPr>
            <p:ph idx="1"/>
            <p:extLst>
              <p:ext uri="{D42A27DB-BD31-4B8C-83A1-F6EECF244321}">
                <p14:modId xmlns:p14="http://schemas.microsoft.com/office/powerpoint/2010/main" val="1921355077"/>
              </p:ext>
            </p:extLst>
          </p:nvPr>
        </p:nvGraphicFramePr>
        <p:xfrm>
          <a:off x="1096963" y="2108199"/>
          <a:ext cx="10058397" cy="3969045"/>
        </p:xfrm>
        <a:graphic>
          <a:graphicData uri="http://schemas.openxmlformats.org/drawingml/2006/table">
            <a:tbl>
              <a:tblPr firstRow="1" bandRow="1">
                <a:tableStyleId>{073A0DAA-6AF3-43AB-8588-CEC1D06C72B9}</a:tableStyleId>
              </a:tblPr>
              <a:tblGrid>
                <a:gridCol w="3352799">
                  <a:extLst>
                    <a:ext uri="{9D8B030D-6E8A-4147-A177-3AD203B41FA5}">
                      <a16:colId xmlns:a16="http://schemas.microsoft.com/office/drawing/2014/main" val="3610544274"/>
                    </a:ext>
                  </a:extLst>
                </a:gridCol>
                <a:gridCol w="3352799">
                  <a:extLst>
                    <a:ext uri="{9D8B030D-6E8A-4147-A177-3AD203B41FA5}">
                      <a16:colId xmlns:a16="http://schemas.microsoft.com/office/drawing/2014/main" val="1618677055"/>
                    </a:ext>
                  </a:extLst>
                </a:gridCol>
                <a:gridCol w="3352799">
                  <a:extLst>
                    <a:ext uri="{9D8B030D-6E8A-4147-A177-3AD203B41FA5}">
                      <a16:colId xmlns:a16="http://schemas.microsoft.com/office/drawing/2014/main" val="1139904847"/>
                    </a:ext>
                  </a:extLst>
                </a:gridCol>
              </a:tblGrid>
              <a:tr h="793809">
                <a:tc>
                  <a:txBody>
                    <a:bodyPr/>
                    <a:lstStyle/>
                    <a:p>
                      <a:endParaRPr lang="en-TZ" dirty="0"/>
                    </a:p>
                  </a:txBody>
                  <a:tcPr>
                    <a:solidFill>
                      <a:schemeClr val="bg1"/>
                    </a:solidFill>
                  </a:tcPr>
                </a:tc>
                <a:tc>
                  <a:txBody>
                    <a:bodyPr/>
                    <a:lstStyle/>
                    <a:p>
                      <a:r>
                        <a:rPr lang="en-US" dirty="0"/>
                        <a:t>Social network</a:t>
                      </a:r>
                      <a:endParaRPr lang="en-TZ" dirty="0"/>
                    </a:p>
                  </a:txBody>
                  <a:tcPr/>
                </a:tc>
                <a:tc>
                  <a:txBody>
                    <a:bodyPr/>
                    <a:lstStyle/>
                    <a:p>
                      <a:r>
                        <a:rPr lang="en-US" dirty="0"/>
                        <a:t>Social network</a:t>
                      </a:r>
                      <a:endParaRPr lang="en-TZ" dirty="0"/>
                    </a:p>
                  </a:txBody>
                  <a:tcPr/>
                </a:tc>
                <a:extLst>
                  <a:ext uri="{0D108BD9-81ED-4DB2-BD59-A6C34878D82A}">
                    <a16:rowId xmlns:a16="http://schemas.microsoft.com/office/drawing/2014/main" val="3344463236"/>
                  </a:ext>
                </a:extLst>
              </a:tr>
              <a:tr h="793809">
                <a:tc>
                  <a:txBody>
                    <a:bodyPr/>
                    <a:lstStyle/>
                    <a:p>
                      <a:r>
                        <a:rPr lang="en-US" dirty="0"/>
                        <a:t>What it’s best for:</a:t>
                      </a:r>
                    </a:p>
                    <a:p>
                      <a:endParaRPr lang="en-TZ" dirty="0"/>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3362945726"/>
                  </a:ext>
                </a:extLst>
              </a:tr>
              <a:tr h="793809">
                <a:tc>
                  <a:txBody>
                    <a:bodyPr/>
                    <a:lstStyle/>
                    <a:p>
                      <a:r>
                        <a:rPr lang="en-US" dirty="0"/>
                        <a:t>Target audience:</a:t>
                      </a:r>
                      <a:endParaRPr lang="en-TZ" dirty="0"/>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142006472"/>
                  </a:ext>
                </a:extLst>
              </a:tr>
              <a:tr h="793809">
                <a:tc>
                  <a:txBody>
                    <a:bodyPr/>
                    <a:lstStyle/>
                    <a:p>
                      <a:r>
                        <a:rPr lang="en-US" dirty="0"/>
                        <a:t>Types of content we will share:</a:t>
                      </a:r>
                      <a:endParaRPr lang="en-TZ" dirty="0"/>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3326989119"/>
                  </a:ext>
                </a:extLst>
              </a:tr>
              <a:tr h="793809">
                <a:tc>
                  <a:txBody>
                    <a:bodyPr/>
                    <a:lstStyle/>
                    <a:p>
                      <a:r>
                        <a:rPr lang="en-US" dirty="0"/>
                        <a:t>Key performance indicators (KPIs):</a:t>
                      </a:r>
                      <a:endParaRPr lang="en-TZ" dirty="0"/>
                    </a:p>
                  </a:txBody>
                  <a:tcPr/>
                </a:tc>
                <a:tc>
                  <a:txBody>
                    <a:bodyPr/>
                    <a:lstStyle/>
                    <a:p>
                      <a:endParaRPr lang="en-TZ"/>
                    </a:p>
                  </a:txBody>
                  <a:tcPr/>
                </a:tc>
                <a:tc>
                  <a:txBody>
                    <a:bodyPr/>
                    <a:lstStyle/>
                    <a:p>
                      <a:endParaRPr lang="en-TZ" dirty="0"/>
                    </a:p>
                  </a:txBody>
                  <a:tcPr/>
                </a:tc>
                <a:extLst>
                  <a:ext uri="{0D108BD9-81ED-4DB2-BD59-A6C34878D82A}">
                    <a16:rowId xmlns:a16="http://schemas.microsoft.com/office/drawing/2014/main" val="3280800757"/>
                  </a:ext>
                </a:extLst>
              </a:tr>
            </a:tbl>
          </a:graphicData>
        </a:graphic>
      </p:graphicFrame>
    </p:spTree>
    <p:extLst>
      <p:ext uri="{BB962C8B-B14F-4D97-AF65-F5344CB8AC3E}">
        <p14:creationId xmlns:p14="http://schemas.microsoft.com/office/powerpoint/2010/main" val="2309975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2895E3-71D3-4F07-BFC6-024FAF72EDF0}"/>
              </a:ext>
            </a:extLst>
          </p:cNvPr>
          <p:cNvSpPr>
            <a:spLocks noGrp="1"/>
          </p:cNvSpPr>
          <p:nvPr>
            <p:ph type="title"/>
          </p:nvPr>
        </p:nvSpPr>
        <p:spPr>
          <a:xfrm>
            <a:off x="1097280" y="286603"/>
            <a:ext cx="10058400" cy="4215059"/>
          </a:xfrm>
        </p:spPr>
        <p:txBody>
          <a:bodyPr/>
          <a:lstStyle/>
          <a:p>
            <a:r>
              <a:rPr lang="en-US" dirty="0"/>
              <a:t>Content Strategy</a:t>
            </a:r>
            <a:br>
              <a:rPr lang="en-US" dirty="0"/>
            </a:br>
            <a:endParaRPr lang="en-TZ" dirty="0"/>
          </a:p>
        </p:txBody>
      </p:sp>
    </p:spTree>
    <p:extLst>
      <p:ext uri="{BB962C8B-B14F-4D97-AF65-F5344CB8AC3E}">
        <p14:creationId xmlns:p14="http://schemas.microsoft.com/office/powerpoint/2010/main" val="2188702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6CB32-901A-4DA0-AA8A-9A7B5A88BFCD}"/>
              </a:ext>
            </a:extLst>
          </p:cNvPr>
          <p:cNvSpPr>
            <a:spLocks noGrp="1"/>
          </p:cNvSpPr>
          <p:nvPr>
            <p:ph type="title"/>
          </p:nvPr>
        </p:nvSpPr>
        <p:spPr>
          <a:xfrm>
            <a:off x="1096963" y="439003"/>
            <a:ext cx="10058400" cy="1450757"/>
          </a:xfrm>
        </p:spPr>
        <p:txBody>
          <a:bodyPr>
            <a:normAutofit fontScale="90000"/>
          </a:bodyPr>
          <a:lstStyle/>
          <a:p>
            <a:r>
              <a:rPr lang="en-US" dirty="0"/>
              <a:t>Instructions for using this template </a:t>
            </a:r>
            <a:br>
              <a:rPr lang="en-US" dirty="0"/>
            </a:br>
            <a:endParaRPr lang="en-US" dirty="0"/>
          </a:p>
        </p:txBody>
      </p:sp>
      <p:sp>
        <p:nvSpPr>
          <p:cNvPr id="4" name="Content Placeholder 3">
            <a:extLst>
              <a:ext uri="{FF2B5EF4-FFF2-40B4-BE49-F238E27FC236}">
                <a16:creationId xmlns:a16="http://schemas.microsoft.com/office/drawing/2014/main" id="{FE23E933-43C4-4143-9DA8-0D2DF1B8136C}"/>
              </a:ext>
            </a:extLst>
          </p:cNvPr>
          <p:cNvSpPr>
            <a:spLocks noGrp="1"/>
          </p:cNvSpPr>
          <p:nvPr>
            <p:ph idx="1"/>
          </p:nvPr>
        </p:nvSpPr>
        <p:spPr>
          <a:xfrm>
            <a:off x="263237" y="2133600"/>
            <a:ext cx="10892444" cy="3865418"/>
          </a:xfrm>
        </p:spPr>
        <p:txBody>
          <a:bodyPr>
            <a:normAutofit fontScale="47500" lnSpcReduction="20000"/>
          </a:bodyPr>
          <a:lstStyle/>
          <a:p>
            <a:pPr marL="0" indent="0">
              <a:buNone/>
            </a:pPr>
            <a:r>
              <a:rPr lang="en-US" sz="7200" dirty="0"/>
              <a:t>Once you’ve followed the advice in our social media strategy template, you’re ready to use this template.</a:t>
            </a:r>
          </a:p>
          <a:p>
            <a:pPr marL="0" indent="0">
              <a:buNone/>
            </a:pPr>
            <a:r>
              <a:rPr lang="en-US" sz="7200" dirty="0"/>
              <a:t>Now you have your own version.</a:t>
            </a:r>
          </a:p>
          <a:p>
            <a:endParaRPr lang="en-US" dirty="0"/>
          </a:p>
          <a:p>
            <a:endParaRPr lang="en-US" dirty="0"/>
          </a:p>
          <a:p>
            <a:r>
              <a:rPr lang="en-US" sz="6200" dirty="0"/>
              <a:t>NOTE: Slides with blue background, like this one, are instructions to help you customize the template. Before you share your strategy with stakeholders, remember to  remove them from the presentation. </a:t>
            </a:r>
          </a:p>
          <a:p>
            <a:endParaRPr lang="en-TZ" dirty="0"/>
          </a:p>
        </p:txBody>
      </p:sp>
    </p:spTree>
    <p:extLst>
      <p:ext uri="{BB962C8B-B14F-4D97-AF65-F5344CB8AC3E}">
        <p14:creationId xmlns:p14="http://schemas.microsoft.com/office/powerpoint/2010/main" val="2482546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B2E6643-EE21-474C-AE2B-EBD348A3E977}"/>
              </a:ext>
            </a:extLst>
          </p:cNvPr>
          <p:cNvSpPr>
            <a:spLocks noGrp="1"/>
          </p:cNvSpPr>
          <p:nvPr>
            <p:ph type="title"/>
          </p:nvPr>
        </p:nvSpPr>
        <p:spPr/>
        <p:txBody>
          <a:bodyPr/>
          <a:lstStyle/>
          <a:p>
            <a:r>
              <a:rPr lang="en-US" dirty="0"/>
              <a:t>Crafting your content strategy</a:t>
            </a:r>
            <a:endParaRPr lang="en-TZ" dirty="0"/>
          </a:p>
        </p:txBody>
      </p:sp>
      <p:sp>
        <p:nvSpPr>
          <p:cNvPr id="4" name="Content Placeholder 3">
            <a:extLst>
              <a:ext uri="{FF2B5EF4-FFF2-40B4-BE49-F238E27FC236}">
                <a16:creationId xmlns:a16="http://schemas.microsoft.com/office/drawing/2014/main" id="{86E2DB48-0752-4E8D-A556-D429C0AA6652}"/>
              </a:ext>
            </a:extLst>
          </p:cNvPr>
          <p:cNvSpPr>
            <a:spLocks noGrp="1"/>
          </p:cNvSpPr>
          <p:nvPr>
            <p:ph idx="1"/>
          </p:nvPr>
        </p:nvSpPr>
        <p:spPr/>
        <p:txBody>
          <a:bodyPr/>
          <a:lstStyle/>
          <a:p>
            <a:r>
              <a:rPr lang="en-US" dirty="0"/>
              <a:t>Determine your content mix and posting calendar on the next two slides.</a:t>
            </a:r>
          </a:p>
          <a:p>
            <a:r>
              <a:rPr lang="en-US" dirty="0"/>
              <a:t>Use the social media content rule of thirds: </a:t>
            </a:r>
          </a:p>
          <a:p>
            <a:r>
              <a:rPr lang="en-US" dirty="0"/>
              <a:t>⅓ of content promotes business and converts audience</a:t>
            </a:r>
          </a:p>
          <a:p>
            <a:r>
              <a:rPr lang="en-US" dirty="0"/>
              <a:t>⅓ of content shares ideas and stories from thought leaders</a:t>
            </a:r>
          </a:p>
          <a:p>
            <a:r>
              <a:rPr lang="en-US" dirty="0"/>
              <a:t>⅓ is original brand content </a:t>
            </a:r>
          </a:p>
          <a:p>
            <a:endParaRPr lang="en-TZ" dirty="0"/>
          </a:p>
        </p:txBody>
      </p:sp>
    </p:spTree>
    <p:extLst>
      <p:ext uri="{BB962C8B-B14F-4D97-AF65-F5344CB8AC3E}">
        <p14:creationId xmlns:p14="http://schemas.microsoft.com/office/powerpoint/2010/main" val="3558138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17C8F-7B0F-44B4-88CF-5D1FE38AF2E5}"/>
              </a:ext>
            </a:extLst>
          </p:cNvPr>
          <p:cNvSpPr>
            <a:spLocks noGrp="1"/>
          </p:cNvSpPr>
          <p:nvPr>
            <p:ph type="title"/>
          </p:nvPr>
        </p:nvSpPr>
        <p:spPr/>
        <p:txBody>
          <a:bodyPr/>
          <a:lstStyle/>
          <a:p>
            <a:r>
              <a:rPr lang="en-US" dirty="0"/>
              <a:t>POSTING SCHEDULE </a:t>
            </a:r>
            <a:endParaRPr lang="en-TZ" dirty="0"/>
          </a:p>
        </p:txBody>
      </p:sp>
      <p:graphicFrame>
        <p:nvGraphicFramePr>
          <p:cNvPr id="7" name="Content Placeholder 6">
            <a:extLst>
              <a:ext uri="{FF2B5EF4-FFF2-40B4-BE49-F238E27FC236}">
                <a16:creationId xmlns:a16="http://schemas.microsoft.com/office/drawing/2014/main" id="{0FB88AE9-8AFC-47EA-A5F0-47B013387C39}"/>
              </a:ext>
            </a:extLst>
          </p:cNvPr>
          <p:cNvGraphicFramePr>
            <a:graphicFrameLocks noGrp="1"/>
          </p:cNvGraphicFramePr>
          <p:nvPr>
            <p:ph idx="1"/>
            <p:extLst>
              <p:ext uri="{D42A27DB-BD31-4B8C-83A1-F6EECF244321}">
                <p14:modId xmlns:p14="http://schemas.microsoft.com/office/powerpoint/2010/main" val="1700444749"/>
              </p:ext>
            </p:extLst>
          </p:nvPr>
        </p:nvGraphicFramePr>
        <p:xfrm>
          <a:off x="1209822" y="2308095"/>
          <a:ext cx="9791111" cy="3874858"/>
        </p:xfrm>
        <a:graphic>
          <a:graphicData uri="http://schemas.openxmlformats.org/drawingml/2006/table">
            <a:tbl>
              <a:tblPr>
                <a:tableStyleId>{5C22544A-7EE6-4342-B048-85BDC9FD1C3A}</a:tableStyleId>
              </a:tblPr>
              <a:tblGrid>
                <a:gridCol w="3263703">
                  <a:extLst>
                    <a:ext uri="{9D8B030D-6E8A-4147-A177-3AD203B41FA5}">
                      <a16:colId xmlns:a16="http://schemas.microsoft.com/office/drawing/2014/main" val="3750380982"/>
                    </a:ext>
                  </a:extLst>
                </a:gridCol>
                <a:gridCol w="3263704">
                  <a:extLst>
                    <a:ext uri="{9D8B030D-6E8A-4147-A177-3AD203B41FA5}">
                      <a16:colId xmlns:a16="http://schemas.microsoft.com/office/drawing/2014/main" val="856575479"/>
                    </a:ext>
                  </a:extLst>
                </a:gridCol>
                <a:gridCol w="3263704">
                  <a:extLst>
                    <a:ext uri="{9D8B030D-6E8A-4147-A177-3AD203B41FA5}">
                      <a16:colId xmlns:a16="http://schemas.microsoft.com/office/drawing/2014/main" val="3869086956"/>
                    </a:ext>
                  </a:extLst>
                </a:gridCol>
              </a:tblGrid>
              <a:tr h="451869">
                <a:tc>
                  <a:txBody>
                    <a:bodyPr/>
                    <a:lstStyle/>
                    <a:p>
                      <a:pPr>
                        <a:lnSpc>
                          <a:spcPct val="115000"/>
                        </a:lnSpc>
                        <a:spcBef>
                          <a:spcPts val="1600"/>
                        </a:spcBef>
                        <a:spcAft>
                          <a:spcPts val="400"/>
                        </a:spcAft>
                      </a:pPr>
                      <a:r>
                        <a:rPr lang="en" sz="1800" dirty="0">
                          <a:solidFill>
                            <a:schemeClr val="bg1"/>
                          </a:solidFill>
                          <a:effectLst/>
                        </a:rPr>
                        <a:t>What</a:t>
                      </a:r>
                      <a:endParaRPr lang="en-TZ" sz="1800" b="1" dirty="0">
                        <a:solidFill>
                          <a:schemeClr val="bg1"/>
                        </a:solidFill>
                        <a:effectLst/>
                        <a:latin typeface="Inter"/>
                      </a:endParaRPr>
                    </a:p>
                  </a:txBody>
                  <a:tcPr marL="81915" marR="81915" marT="81915" marB="81915">
                    <a:solidFill>
                      <a:schemeClr val="tx1"/>
                    </a:solidFill>
                  </a:tcPr>
                </a:tc>
                <a:tc>
                  <a:txBody>
                    <a:bodyPr/>
                    <a:lstStyle/>
                    <a:p>
                      <a:pPr>
                        <a:lnSpc>
                          <a:spcPct val="115000"/>
                        </a:lnSpc>
                        <a:spcBef>
                          <a:spcPts val="1600"/>
                        </a:spcBef>
                        <a:spcAft>
                          <a:spcPts val="400"/>
                        </a:spcAft>
                      </a:pPr>
                      <a:r>
                        <a:rPr lang="en" sz="1600" dirty="0">
                          <a:solidFill>
                            <a:schemeClr val="bg1"/>
                          </a:solidFill>
                          <a:effectLst/>
                        </a:rPr>
                        <a:t>When</a:t>
                      </a:r>
                      <a:endParaRPr lang="en-TZ" sz="1600" b="1" dirty="0">
                        <a:solidFill>
                          <a:schemeClr val="bg1"/>
                        </a:solidFill>
                        <a:effectLst/>
                        <a:latin typeface="Inter"/>
                      </a:endParaRPr>
                    </a:p>
                  </a:txBody>
                  <a:tcPr marL="81915" marR="81915" marT="81915" marB="81915">
                    <a:solidFill>
                      <a:schemeClr val="tx2"/>
                    </a:solidFill>
                  </a:tcPr>
                </a:tc>
                <a:tc>
                  <a:txBody>
                    <a:bodyPr/>
                    <a:lstStyle/>
                    <a:p>
                      <a:pPr>
                        <a:lnSpc>
                          <a:spcPct val="115000"/>
                        </a:lnSpc>
                        <a:spcBef>
                          <a:spcPts val="1600"/>
                        </a:spcBef>
                        <a:spcAft>
                          <a:spcPts val="400"/>
                        </a:spcAft>
                      </a:pPr>
                      <a:r>
                        <a:rPr lang="en" sz="1600" dirty="0">
                          <a:solidFill>
                            <a:schemeClr val="bg1"/>
                          </a:solidFill>
                          <a:effectLst/>
                        </a:rPr>
                        <a:t>Where</a:t>
                      </a:r>
                      <a:endParaRPr lang="en-TZ" sz="1600" b="1" dirty="0">
                        <a:solidFill>
                          <a:schemeClr val="bg1"/>
                        </a:solidFill>
                        <a:effectLst/>
                        <a:latin typeface="Inter"/>
                      </a:endParaRPr>
                    </a:p>
                  </a:txBody>
                  <a:tcPr marL="81915" marR="81915" marT="81915" marB="81915">
                    <a:solidFill>
                      <a:schemeClr val="tx2"/>
                    </a:solidFill>
                  </a:tcPr>
                </a:tc>
                <a:extLst>
                  <a:ext uri="{0D108BD9-81ED-4DB2-BD59-A6C34878D82A}">
                    <a16:rowId xmlns:a16="http://schemas.microsoft.com/office/drawing/2014/main" val="2206191435"/>
                  </a:ext>
                </a:extLst>
              </a:tr>
              <a:tr h="855688">
                <a:tc>
                  <a:txBody>
                    <a:bodyPr/>
                    <a:lstStyle/>
                    <a:p>
                      <a:pPr>
                        <a:lnSpc>
                          <a:spcPct val="150000"/>
                        </a:lnSpc>
                      </a:pPr>
                      <a:r>
                        <a:rPr lang="en" sz="1200" dirty="0">
                          <a:effectLst/>
                        </a:rPr>
                        <a:t>E.g. New Bridging  blog posts</a:t>
                      </a:r>
                      <a:endParaRPr lang="en-TZ" sz="1200" dirty="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E.g. When published; typically Thursdays at 8:30 am </a:t>
                      </a:r>
                      <a:endParaRPr lang="en-TZ" sz="1200" dirty="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E.g. Facebook, Twitter, LinkedIn</a:t>
                      </a:r>
                      <a:endParaRPr lang="en-TZ" sz="1200" dirty="0">
                        <a:effectLst/>
                        <a:latin typeface="Inter"/>
                        <a:ea typeface="Inter"/>
                        <a:cs typeface="Inter"/>
                      </a:endParaRPr>
                    </a:p>
                  </a:txBody>
                  <a:tcPr marL="81915" marR="81915" marT="81915" marB="81915">
                    <a:solidFill>
                      <a:schemeClr val="bg1">
                        <a:lumMod val="85000"/>
                      </a:schemeClr>
                    </a:solidFill>
                  </a:tcPr>
                </a:tc>
                <a:extLst>
                  <a:ext uri="{0D108BD9-81ED-4DB2-BD59-A6C34878D82A}">
                    <a16:rowId xmlns:a16="http://schemas.microsoft.com/office/drawing/2014/main" val="1512211208"/>
                  </a:ext>
                </a:extLst>
              </a:tr>
              <a:tr h="512013">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extLst>
                  <a:ext uri="{0D108BD9-81ED-4DB2-BD59-A6C34878D82A}">
                    <a16:rowId xmlns:a16="http://schemas.microsoft.com/office/drawing/2014/main" val="1283788933"/>
                  </a:ext>
                </a:extLst>
              </a:tr>
              <a:tr h="512013">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extLst>
                  <a:ext uri="{0D108BD9-81ED-4DB2-BD59-A6C34878D82A}">
                    <a16:rowId xmlns:a16="http://schemas.microsoft.com/office/drawing/2014/main" val="1358769311"/>
                  </a:ext>
                </a:extLst>
              </a:tr>
              <a:tr h="512013">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extLst>
                  <a:ext uri="{0D108BD9-81ED-4DB2-BD59-A6C34878D82A}">
                    <a16:rowId xmlns:a16="http://schemas.microsoft.com/office/drawing/2014/main" val="803312513"/>
                  </a:ext>
                </a:extLst>
              </a:tr>
              <a:tr h="512013">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extLst>
                  <a:ext uri="{0D108BD9-81ED-4DB2-BD59-A6C34878D82A}">
                    <a16:rowId xmlns:a16="http://schemas.microsoft.com/office/drawing/2014/main" val="3836847655"/>
                  </a:ext>
                </a:extLst>
              </a:tr>
              <a:tr h="512013">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solidFill>
                      <a:schemeClr val="bg1">
                        <a:lumMod val="85000"/>
                      </a:schemeClr>
                    </a:solidFill>
                  </a:tcPr>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solidFill>
                      <a:schemeClr val="bg1">
                        <a:lumMod val="85000"/>
                      </a:schemeClr>
                    </a:solidFill>
                  </a:tcPr>
                </a:tc>
                <a:extLst>
                  <a:ext uri="{0D108BD9-81ED-4DB2-BD59-A6C34878D82A}">
                    <a16:rowId xmlns:a16="http://schemas.microsoft.com/office/drawing/2014/main" val="436740946"/>
                  </a:ext>
                </a:extLst>
              </a:tr>
            </a:tbl>
          </a:graphicData>
        </a:graphic>
      </p:graphicFrame>
    </p:spTree>
    <p:extLst>
      <p:ext uri="{BB962C8B-B14F-4D97-AF65-F5344CB8AC3E}">
        <p14:creationId xmlns:p14="http://schemas.microsoft.com/office/powerpoint/2010/main" val="1708725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90C29-2621-475F-BA8A-8061B882CDB5}"/>
              </a:ext>
            </a:extLst>
          </p:cNvPr>
          <p:cNvSpPr>
            <a:spLocks noGrp="1"/>
          </p:cNvSpPr>
          <p:nvPr>
            <p:ph type="title"/>
          </p:nvPr>
        </p:nvSpPr>
        <p:spPr>
          <a:xfrm>
            <a:off x="1097280" y="286603"/>
            <a:ext cx="10058400" cy="2329988"/>
          </a:xfrm>
        </p:spPr>
        <p:txBody>
          <a:bodyPr/>
          <a:lstStyle/>
          <a:p>
            <a:r>
              <a:rPr lang="en-US" dirty="0"/>
              <a:t>Measuring your progress</a:t>
            </a:r>
            <a:br>
              <a:rPr lang="en-US" dirty="0"/>
            </a:br>
            <a:endParaRPr lang="en-TZ" dirty="0"/>
          </a:p>
        </p:txBody>
      </p:sp>
      <p:sp>
        <p:nvSpPr>
          <p:cNvPr id="3" name="Content Placeholder 2">
            <a:extLst>
              <a:ext uri="{FF2B5EF4-FFF2-40B4-BE49-F238E27FC236}">
                <a16:creationId xmlns:a16="http://schemas.microsoft.com/office/drawing/2014/main" id="{4926713A-30C2-4351-822C-1A70E46BE2FC}"/>
              </a:ext>
            </a:extLst>
          </p:cNvPr>
          <p:cNvSpPr>
            <a:spLocks noGrp="1"/>
          </p:cNvSpPr>
          <p:nvPr>
            <p:ph idx="1"/>
          </p:nvPr>
        </p:nvSpPr>
        <p:spPr/>
        <p:txBody>
          <a:bodyPr/>
          <a:lstStyle/>
          <a:p>
            <a:r>
              <a:rPr lang="en-US" dirty="0"/>
              <a:t>Use analytics tools to measure how you’re performing against the goals, business objectives, and metrics you set earlier.</a:t>
            </a:r>
          </a:p>
          <a:p>
            <a:endParaRPr lang="en-US" dirty="0"/>
          </a:p>
          <a:p>
            <a:pPr marL="0" indent="0">
              <a:buNone/>
            </a:pPr>
            <a:r>
              <a:rPr lang="en-US" dirty="0"/>
              <a:t>Once you compiled data, create slides highlighting key learnings and next steps.</a:t>
            </a:r>
          </a:p>
          <a:p>
            <a:endParaRPr lang="en-TZ" dirty="0"/>
          </a:p>
        </p:txBody>
      </p:sp>
    </p:spTree>
    <p:extLst>
      <p:ext uri="{BB962C8B-B14F-4D97-AF65-F5344CB8AC3E}">
        <p14:creationId xmlns:p14="http://schemas.microsoft.com/office/powerpoint/2010/main" val="1031347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40AE4-B52D-4593-826B-57943A7B4084}"/>
              </a:ext>
            </a:extLst>
          </p:cNvPr>
          <p:cNvSpPr>
            <a:spLocks noGrp="1"/>
          </p:cNvSpPr>
          <p:nvPr>
            <p:ph type="title"/>
          </p:nvPr>
        </p:nvSpPr>
        <p:spPr/>
        <p:txBody>
          <a:bodyPr/>
          <a:lstStyle/>
          <a:p>
            <a:r>
              <a:rPr lang="en-US" dirty="0"/>
              <a:t>Progress</a:t>
            </a:r>
            <a:endParaRPr lang="en-TZ" dirty="0"/>
          </a:p>
        </p:txBody>
      </p:sp>
      <p:graphicFrame>
        <p:nvGraphicFramePr>
          <p:cNvPr id="7" name="Table 7">
            <a:extLst>
              <a:ext uri="{FF2B5EF4-FFF2-40B4-BE49-F238E27FC236}">
                <a16:creationId xmlns:a16="http://schemas.microsoft.com/office/drawing/2014/main" id="{42E62A69-A14D-41D7-96ED-5A8025CA0952}"/>
              </a:ext>
            </a:extLst>
          </p:cNvPr>
          <p:cNvGraphicFramePr>
            <a:graphicFrameLocks noGrp="1"/>
          </p:cNvGraphicFramePr>
          <p:nvPr>
            <p:ph idx="1"/>
            <p:extLst>
              <p:ext uri="{D42A27DB-BD31-4B8C-83A1-F6EECF244321}">
                <p14:modId xmlns:p14="http://schemas.microsoft.com/office/powerpoint/2010/main" val="2239049376"/>
              </p:ext>
            </p:extLst>
          </p:nvPr>
        </p:nvGraphicFramePr>
        <p:xfrm>
          <a:off x="1139483" y="2067951"/>
          <a:ext cx="10015878" cy="4328628"/>
        </p:xfrm>
        <a:graphic>
          <a:graphicData uri="http://schemas.openxmlformats.org/drawingml/2006/table">
            <a:tbl>
              <a:tblPr firstRow="1" bandRow="1">
                <a:tableStyleId>{073A0DAA-6AF3-43AB-8588-CEC1D06C72B9}</a:tableStyleId>
              </a:tblPr>
              <a:tblGrid>
                <a:gridCol w="1394394">
                  <a:extLst>
                    <a:ext uri="{9D8B030D-6E8A-4147-A177-3AD203B41FA5}">
                      <a16:colId xmlns:a16="http://schemas.microsoft.com/office/drawing/2014/main" val="2121476093"/>
                    </a:ext>
                  </a:extLst>
                </a:gridCol>
                <a:gridCol w="1419145">
                  <a:extLst>
                    <a:ext uri="{9D8B030D-6E8A-4147-A177-3AD203B41FA5}">
                      <a16:colId xmlns:a16="http://schemas.microsoft.com/office/drawing/2014/main" val="576288598"/>
                    </a:ext>
                  </a:extLst>
                </a:gridCol>
                <a:gridCol w="1454683">
                  <a:extLst>
                    <a:ext uri="{9D8B030D-6E8A-4147-A177-3AD203B41FA5}">
                      <a16:colId xmlns:a16="http://schemas.microsoft.com/office/drawing/2014/main" val="3036561153"/>
                    </a:ext>
                  </a:extLst>
                </a:gridCol>
                <a:gridCol w="1436914">
                  <a:extLst>
                    <a:ext uri="{9D8B030D-6E8A-4147-A177-3AD203B41FA5}">
                      <a16:colId xmlns:a16="http://schemas.microsoft.com/office/drawing/2014/main" val="909925093"/>
                    </a:ext>
                  </a:extLst>
                </a:gridCol>
                <a:gridCol w="1436914">
                  <a:extLst>
                    <a:ext uri="{9D8B030D-6E8A-4147-A177-3AD203B41FA5}">
                      <a16:colId xmlns:a16="http://schemas.microsoft.com/office/drawing/2014/main" val="3744999826"/>
                    </a:ext>
                  </a:extLst>
                </a:gridCol>
                <a:gridCol w="1436914">
                  <a:extLst>
                    <a:ext uri="{9D8B030D-6E8A-4147-A177-3AD203B41FA5}">
                      <a16:colId xmlns:a16="http://schemas.microsoft.com/office/drawing/2014/main" val="13069535"/>
                    </a:ext>
                  </a:extLst>
                </a:gridCol>
                <a:gridCol w="1436914">
                  <a:extLst>
                    <a:ext uri="{9D8B030D-6E8A-4147-A177-3AD203B41FA5}">
                      <a16:colId xmlns:a16="http://schemas.microsoft.com/office/drawing/2014/main" val="526304272"/>
                    </a:ext>
                  </a:extLst>
                </a:gridCol>
              </a:tblGrid>
              <a:tr h="784977">
                <a:tc>
                  <a:txBody>
                    <a:bodyPr/>
                    <a:lstStyle/>
                    <a:p>
                      <a:pPr algn="ctr"/>
                      <a:r>
                        <a:rPr lang="en-US" dirty="0"/>
                        <a:t>Channels </a:t>
                      </a:r>
                      <a:endParaRPr lang="en-TZ" dirty="0"/>
                    </a:p>
                  </a:txBody>
                  <a:tcPr/>
                </a:tc>
                <a:tc>
                  <a:txBody>
                    <a:bodyPr/>
                    <a:lstStyle/>
                    <a:p>
                      <a:pPr algn="ctr"/>
                      <a:r>
                        <a:rPr lang="en-US" dirty="0"/>
                        <a:t>Data range</a:t>
                      </a:r>
                      <a:endParaRPr lang="en-TZ" dirty="0"/>
                    </a:p>
                  </a:txBody>
                  <a:tcPr/>
                </a:tc>
                <a:tc>
                  <a:txBody>
                    <a:bodyPr/>
                    <a:lstStyle/>
                    <a:p>
                      <a:r>
                        <a:rPr lang="en-US" dirty="0"/>
                        <a:t>Net Followers Gain/Loss</a:t>
                      </a:r>
                    </a:p>
                    <a:p>
                      <a:endParaRPr lang="en-TZ" dirty="0"/>
                    </a:p>
                  </a:txBody>
                  <a:tcPr/>
                </a:tc>
                <a:tc>
                  <a:txBody>
                    <a:bodyPr/>
                    <a:lstStyle/>
                    <a:p>
                      <a:r>
                        <a:rPr lang="en-US" dirty="0"/>
                        <a:t># of Posts</a:t>
                      </a:r>
                      <a:endParaRPr lang="en-TZ" dirty="0"/>
                    </a:p>
                  </a:txBody>
                  <a:tcPr/>
                </a:tc>
                <a:tc>
                  <a:txBody>
                    <a:bodyPr/>
                    <a:lstStyle/>
                    <a:p>
                      <a:pPr algn="ctr" rtl="0" fontAlgn="ctr">
                        <a:spcBef>
                          <a:spcPts val="0"/>
                        </a:spcBef>
                        <a:spcAft>
                          <a:spcPts val="0"/>
                        </a:spcAft>
                      </a:pPr>
                      <a:r>
                        <a:rPr lang="en-US" sz="1600" b="1" i="0" u="none" strike="noStrike" dirty="0">
                          <a:solidFill>
                            <a:srgbClr val="FFFFFF"/>
                          </a:solidFill>
                          <a:effectLst/>
                          <a:latin typeface="Source Sans Pro" panose="020B0503030403020204" pitchFamily="34" charset="0"/>
                        </a:rPr>
                        <a:t>Engagement Rate</a:t>
                      </a:r>
                      <a:endParaRPr lang="en-US" sz="1600" dirty="0">
                        <a:effectLst/>
                      </a:endParaRPr>
                    </a:p>
                  </a:txBody>
                  <a:tcPr marL="95250" marR="95250" marT="95250" marB="95250" anchor="ctr"/>
                </a:tc>
                <a:tc>
                  <a:txBody>
                    <a:bodyPr/>
                    <a:lstStyle/>
                    <a:p>
                      <a:pPr algn="ctr" rtl="0" fontAlgn="ctr">
                        <a:spcBef>
                          <a:spcPts val="0"/>
                        </a:spcBef>
                        <a:spcAft>
                          <a:spcPts val="0"/>
                        </a:spcAft>
                      </a:pPr>
                      <a:r>
                        <a:rPr lang="en-US" sz="1600" b="1" i="0" u="none" strike="noStrike" dirty="0">
                          <a:solidFill>
                            <a:srgbClr val="FFFFFF"/>
                          </a:solidFill>
                          <a:effectLst/>
                          <a:latin typeface="Source Sans Pro" panose="020B0503030403020204" pitchFamily="34" charset="0"/>
                        </a:rPr>
                        <a:t>Click-throughs</a:t>
                      </a:r>
                      <a:endParaRPr lang="en-US" sz="1600" dirty="0">
                        <a:effectLst/>
                      </a:endParaRPr>
                    </a:p>
                  </a:txBody>
                  <a:tcPr marL="95250" marR="95250" marT="95250" marB="95250" anchor="ctr"/>
                </a:tc>
                <a:tc>
                  <a:txBody>
                    <a:bodyPr/>
                    <a:lstStyle/>
                    <a:p>
                      <a:pPr algn="ctr" rtl="0" fontAlgn="ctr">
                        <a:spcBef>
                          <a:spcPts val="0"/>
                        </a:spcBef>
                        <a:spcAft>
                          <a:spcPts val="0"/>
                        </a:spcAft>
                      </a:pPr>
                      <a:r>
                        <a:rPr lang="en-US" sz="1600" b="1" i="0" u="none" strike="noStrike" dirty="0">
                          <a:solidFill>
                            <a:srgbClr val="FFFFFF"/>
                          </a:solidFill>
                          <a:effectLst/>
                          <a:latin typeface="Source Sans Pro" panose="020B0503030403020204" pitchFamily="34" charset="0"/>
                        </a:rPr>
                        <a:t>Mentions</a:t>
                      </a:r>
                      <a:endParaRPr lang="en-US" sz="1600" dirty="0">
                        <a:effectLst/>
                      </a:endParaRPr>
                    </a:p>
                  </a:txBody>
                  <a:tcPr marL="95250" marR="95250" marT="95250" marB="95250" anchor="ctr"/>
                </a:tc>
                <a:extLst>
                  <a:ext uri="{0D108BD9-81ED-4DB2-BD59-A6C34878D82A}">
                    <a16:rowId xmlns:a16="http://schemas.microsoft.com/office/drawing/2014/main" val="3270908950"/>
                  </a:ext>
                </a:extLst>
              </a:tr>
              <a:tr h="784977">
                <a:tc>
                  <a:txBody>
                    <a:bodyPr/>
                    <a:lstStyle/>
                    <a:p>
                      <a:r>
                        <a:rPr lang="en-US" dirty="0"/>
                        <a:t>Facebook</a:t>
                      </a:r>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227325941"/>
                  </a:ext>
                </a:extLst>
              </a:tr>
              <a:tr h="784977">
                <a:tc>
                  <a:txBody>
                    <a:bodyPr/>
                    <a:lstStyle/>
                    <a:p>
                      <a:r>
                        <a:rPr lang="en-US" dirty="0"/>
                        <a:t>Instagram</a:t>
                      </a:r>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3964501455"/>
                  </a:ext>
                </a:extLst>
              </a:tr>
              <a:tr h="784977">
                <a:tc>
                  <a:txBody>
                    <a:bodyPr/>
                    <a:lstStyle/>
                    <a:p>
                      <a:r>
                        <a:rPr lang="en-US" dirty="0"/>
                        <a:t>LinkedIn </a:t>
                      </a:r>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extLst>
                  <a:ext uri="{0D108BD9-81ED-4DB2-BD59-A6C34878D82A}">
                    <a16:rowId xmlns:a16="http://schemas.microsoft.com/office/drawing/2014/main" val="229487496"/>
                  </a:ext>
                </a:extLst>
              </a:tr>
              <a:tr h="784977">
                <a:tc>
                  <a:txBody>
                    <a:bodyPr/>
                    <a:lstStyle/>
                    <a:p>
                      <a:r>
                        <a:rPr lang="en-US" dirty="0"/>
                        <a:t>Twitter  </a:t>
                      </a:r>
                      <a:endParaRPr lang="en-TZ" dirty="0"/>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a:p>
                  </a:txBody>
                  <a:tcPr/>
                </a:tc>
                <a:tc>
                  <a:txBody>
                    <a:bodyPr/>
                    <a:lstStyle/>
                    <a:p>
                      <a:endParaRPr lang="en-TZ" dirty="0"/>
                    </a:p>
                  </a:txBody>
                  <a:tcPr/>
                </a:tc>
                <a:extLst>
                  <a:ext uri="{0D108BD9-81ED-4DB2-BD59-A6C34878D82A}">
                    <a16:rowId xmlns:a16="http://schemas.microsoft.com/office/drawing/2014/main" val="590086767"/>
                  </a:ext>
                </a:extLst>
              </a:tr>
            </a:tbl>
          </a:graphicData>
        </a:graphic>
      </p:graphicFrame>
    </p:spTree>
    <p:extLst>
      <p:ext uri="{BB962C8B-B14F-4D97-AF65-F5344CB8AC3E}">
        <p14:creationId xmlns:p14="http://schemas.microsoft.com/office/powerpoint/2010/main" val="3788857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49791-C338-4022-8B4D-7C8F25AA21F1}"/>
              </a:ext>
            </a:extLst>
          </p:cNvPr>
          <p:cNvSpPr>
            <a:spLocks noGrp="1"/>
          </p:cNvSpPr>
          <p:nvPr>
            <p:ph type="title"/>
          </p:nvPr>
        </p:nvSpPr>
        <p:spPr/>
        <p:txBody>
          <a:bodyPr/>
          <a:lstStyle/>
          <a:p>
            <a:r>
              <a:rPr lang="en-US" dirty="0"/>
              <a:t>TOOLS</a:t>
            </a:r>
            <a:endParaRPr lang="en-TZ" dirty="0"/>
          </a:p>
        </p:txBody>
      </p:sp>
      <p:sp>
        <p:nvSpPr>
          <p:cNvPr id="3" name="Content Placeholder 2">
            <a:extLst>
              <a:ext uri="{FF2B5EF4-FFF2-40B4-BE49-F238E27FC236}">
                <a16:creationId xmlns:a16="http://schemas.microsoft.com/office/drawing/2014/main" id="{892EC593-D0DC-4F6C-BC2C-21E37CE056E0}"/>
              </a:ext>
            </a:extLst>
          </p:cNvPr>
          <p:cNvSpPr>
            <a:spLocks noGrp="1"/>
          </p:cNvSpPr>
          <p:nvPr>
            <p:ph idx="1"/>
          </p:nvPr>
        </p:nvSpPr>
        <p:spPr/>
        <p:txBody>
          <a:bodyPr>
            <a:normAutofit/>
          </a:bodyPr>
          <a:lstStyle/>
          <a:p>
            <a:r>
              <a:rPr lang="en-US" dirty="0"/>
              <a:t>There are a variety of tools that can help you manage and optimize your social media activity, including Hootsuite, Buffer and </a:t>
            </a:r>
            <a:r>
              <a:rPr lang="en-US" dirty="0" err="1"/>
              <a:t>Buzzsumo</a:t>
            </a:r>
            <a:r>
              <a:rPr lang="en-US" dirty="0"/>
              <a:t>. </a:t>
            </a:r>
          </a:p>
          <a:p>
            <a:pPr marL="0" indent="0">
              <a:buNone/>
            </a:pPr>
            <a:r>
              <a:rPr lang="en-US" dirty="0"/>
              <a:t>Use this section to plan which ones you’ll use.</a:t>
            </a:r>
          </a:p>
          <a:p>
            <a:pPr marL="0" indent="0">
              <a:buNone/>
            </a:pPr>
            <a:endParaRPr lang="en-US" dirty="0"/>
          </a:p>
          <a:p>
            <a:endParaRPr lang="en-TZ" dirty="0"/>
          </a:p>
        </p:txBody>
      </p:sp>
      <p:graphicFrame>
        <p:nvGraphicFramePr>
          <p:cNvPr id="4" name="Table 3">
            <a:extLst>
              <a:ext uri="{FF2B5EF4-FFF2-40B4-BE49-F238E27FC236}">
                <a16:creationId xmlns:a16="http://schemas.microsoft.com/office/drawing/2014/main" id="{85EC54DC-AC2A-403D-B221-BB5AC5ED208A}"/>
              </a:ext>
            </a:extLst>
          </p:cNvPr>
          <p:cNvGraphicFramePr>
            <a:graphicFrameLocks noGrp="1"/>
          </p:cNvGraphicFramePr>
          <p:nvPr>
            <p:extLst>
              <p:ext uri="{D42A27DB-BD31-4B8C-83A1-F6EECF244321}">
                <p14:modId xmlns:p14="http://schemas.microsoft.com/office/powerpoint/2010/main" val="1284622881"/>
              </p:ext>
            </p:extLst>
          </p:nvPr>
        </p:nvGraphicFramePr>
        <p:xfrm>
          <a:off x="1097280" y="3428999"/>
          <a:ext cx="8229282" cy="2296547"/>
        </p:xfrm>
        <a:graphic>
          <a:graphicData uri="http://schemas.openxmlformats.org/drawingml/2006/table">
            <a:tbl>
              <a:tblPr>
                <a:tableStyleId>{5C22544A-7EE6-4342-B048-85BDC9FD1C3A}</a:tableStyleId>
              </a:tblPr>
              <a:tblGrid>
                <a:gridCol w="2743094">
                  <a:extLst>
                    <a:ext uri="{9D8B030D-6E8A-4147-A177-3AD203B41FA5}">
                      <a16:colId xmlns:a16="http://schemas.microsoft.com/office/drawing/2014/main" val="933441725"/>
                    </a:ext>
                  </a:extLst>
                </a:gridCol>
                <a:gridCol w="2743094">
                  <a:extLst>
                    <a:ext uri="{9D8B030D-6E8A-4147-A177-3AD203B41FA5}">
                      <a16:colId xmlns:a16="http://schemas.microsoft.com/office/drawing/2014/main" val="3612136798"/>
                    </a:ext>
                  </a:extLst>
                </a:gridCol>
                <a:gridCol w="2743094">
                  <a:extLst>
                    <a:ext uri="{9D8B030D-6E8A-4147-A177-3AD203B41FA5}">
                      <a16:colId xmlns:a16="http://schemas.microsoft.com/office/drawing/2014/main" val="3942322496"/>
                    </a:ext>
                  </a:extLst>
                </a:gridCol>
              </a:tblGrid>
              <a:tr h="364939">
                <a:tc>
                  <a:txBody>
                    <a:bodyPr/>
                    <a:lstStyle/>
                    <a:p>
                      <a:pPr>
                        <a:lnSpc>
                          <a:spcPct val="115000"/>
                        </a:lnSpc>
                        <a:spcBef>
                          <a:spcPts val="1600"/>
                        </a:spcBef>
                        <a:spcAft>
                          <a:spcPts val="400"/>
                        </a:spcAft>
                      </a:pPr>
                      <a:r>
                        <a:rPr lang="en" sz="1200">
                          <a:effectLst/>
                        </a:rPr>
                        <a:t>Tool</a:t>
                      </a:r>
                      <a:endParaRPr lang="en-TZ" sz="1200" b="1">
                        <a:solidFill>
                          <a:srgbClr val="1D2B35"/>
                        </a:solidFill>
                        <a:effectLst/>
                        <a:latin typeface="Inter"/>
                      </a:endParaRPr>
                    </a:p>
                  </a:txBody>
                  <a:tcPr marL="81915" marR="81915" marT="81915" marB="81915"/>
                </a:tc>
                <a:tc>
                  <a:txBody>
                    <a:bodyPr/>
                    <a:lstStyle/>
                    <a:p>
                      <a:pPr>
                        <a:lnSpc>
                          <a:spcPct val="115000"/>
                        </a:lnSpc>
                        <a:spcBef>
                          <a:spcPts val="1600"/>
                        </a:spcBef>
                        <a:spcAft>
                          <a:spcPts val="400"/>
                        </a:spcAft>
                      </a:pPr>
                      <a:r>
                        <a:rPr lang="en" sz="1200">
                          <a:effectLst/>
                        </a:rPr>
                        <a:t>Purpose</a:t>
                      </a:r>
                      <a:endParaRPr lang="en-TZ" sz="1200" b="1">
                        <a:solidFill>
                          <a:srgbClr val="1D2B35"/>
                        </a:solidFill>
                        <a:effectLst/>
                        <a:latin typeface="Inter"/>
                      </a:endParaRPr>
                    </a:p>
                  </a:txBody>
                  <a:tcPr marL="81915" marR="81915" marT="81915" marB="81915"/>
                </a:tc>
                <a:tc>
                  <a:txBody>
                    <a:bodyPr/>
                    <a:lstStyle/>
                    <a:p>
                      <a:pPr>
                        <a:lnSpc>
                          <a:spcPct val="115000"/>
                        </a:lnSpc>
                        <a:spcBef>
                          <a:spcPts val="1600"/>
                        </a:spcBef>
                        <a:spcAft>
                          <a:spcPts val="400"/>
                        </a:spcAft>
                      </a:pPr>
                      <a:r>
                        <a:rPr lang="en" sz="1200">
                          <a:effectLst/>
                        </a:rPr>
                        <a:t>Cost</a:t>
                      </a:r>
                      <a:endParaRPr lang="en-TZ" sz="1200" b="1">
                        <a:solidFill>
                          <a:srgbClr val="1D2B35"/>
                        </a:solidFill>
                        <a:effectLst/>
                        <a:latin typeface="Inter"/>
                      </a:endParaRPr>
                    </a:p>
                  </a:txBody>
                  <a:tcPr marL="81915" marR="81915" marT="81915" marB="81915"/>
                </a:tc>
                <a:extLst>
                  <a:ext uri="{0D108BD9-81ED-4DB2-BD59-A6C34878D82A}">
                    <a16:rowId xmlns:a16="http://schemas.microsoft.com/office/drawing/2014/main" val="1324335212"/>
                  </a:ext>
                </a:extLst>
              </a:tr>
              <a:tr h="691072">
                <a:tc>
                  <a:txBody>
                    <a:bodyPr/>
                    <a:lstStyle/>
                    <a:p>
                      <a:pPr>
                        <a:lnSpc>
                          <a:spcPct val="150000"/>
                        </a:lnSpc>
                      </a:pPr>
                      <a:r>
                        <a:rPr lang="en" sz="1200">
                          <a:effectLst/>
                        </a:rPr>
                        <a:t>E.g. Hootsuite</a:t>
                      </a:r>
                      <a:endParaRPr lang="en-TZ" sz="1200">
                        <a:effectLst/>
                        <a:latin typeface="Inter"/>
                        <a:ea typeface="Inter"/>
                        <a:cs typeface="Inter"/>
                      </a:endParaRPr>
                    </a:p>
                  </a:txBody>
                  <a:tcPr marL="81915" marR="81915" marT="81915" marB="81915"/>
                </a:tc>
                <a:tc>
                  <a:txBody>
                    <a:bodyPr/>
                    <a:lstStyle/>
                    <a:p>
                      <a:pPr>
                        <a:lnSpc>
                          <a:spcPct val="150000"/>
                        </a:lnSpc>
                      </a:pPr>
                      <a:r>
                        <a:rPr lang="en" sz="1200">
                          <a:effectLst/>
                        </a:rPr>
                        <a:t>E.g. Post scheduling, social listening, and analytics</a:t>
                      </a:r>
                      <a:endParaRPr lang="en-TZ" sz="1200">
                        <a:effectLst/>
                        <a:latin typeface="Inter"/>
                        <a:ea typeface="Inter"/>
                        <a:cs typeface="Inter"/>
                      </a:endParaRPr>
                    </a:p>
                  </a:txBody>
                  <a:tcPr marL="81915" marR="81915" marT="81915" marB="81915"/>
                </a:tc>
                <a:tc>
                  <a:txBody>
                    <a:bodyPr/>
                    <a:lstStyle/>
                    <a:p>
                      <a:pPr>
                        <a:lnSpc>
                          <a:spcPct val="150000"/>
                        </a:lnSpc>
                      </a:pPr>
                      <a:r>
                        <a:rPr lang="en" sz="1200">
                          <a:effectLst/>
                        </a:rPr>
                        <a:t>E.g. $25/mo</a:t>
                      </a:r>
                      <a:endParaRPr lang="en-TZ" sz="1200">
                        <a:effectLst/>
                        <a:latin typeface="Inter"/>
                        <a:ea typeface="Inter"/>
                        <a:cs typeface="Inter"/>
                      </a:endParaRPr>
                    </a:p>
                  </a:txBody>
                  <a:tcPr marL="81915" marR="81915" marT="81915" marB="81915"/>
                </a:tc>
                <a:extLst>
                  <a:ext uri="{0D108BD9-81ED-4DB2-BD59-A6C34878D82A}">
                    <a16:rowId xmlns:a16="http://schemas.microsoft.com/office/drawing/2014/main" val="23569153"/>
                  </a:ext>
                </a:extLst>
              </a:tr>
              <a:tr h="413512">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tc>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tc>
                <a:extLst>
                  <a:ext uri="{0D108BD9-81ED-4DB2-BD59-A6C34878D82A}">
                    <a16:rowId xmlns:a16="http://schemas.microsoft.com/office/drawing/2014/main" val="2315393802"/>
                  </a:ext>
                </a:extLst>
              </a:tr>
              <a:tr h="413512">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tc>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tc>
                <a:extLst>
                  <a:ext uri="{0D108BD9-81ED-4DB2-BD59-A6C34878D82A}">
                    <a16:rowId xmlns:a16="http://schemas.microsoft.com/office/drawing/2014/main" val="881591843"/>
                  </a:ext>
                </a:extLst>
              </a:tr>
              <a:tr h="413512">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tc>
                <a:tc>
                  <a:txBody>
                    <a:bodyPr/>
                    <a:lstStyle/>
                    <a:p>
                      <a:pPr>
                        <a:lnSpc>
                          <a:spcPct val="150000"/>
                        </a:lnSpc>
                      </a:pPr>
                      <a:r>
                        <a:rPr lang="en" sz="1200">
                          <a:effectLst/>
                        </a:rPr>
                        <a:t> </a:t>
                      </a:r>
                      <a:endParaRPr lang="en-TZ" sz="1200">
                        <a:effectLst/>
                        <a:latin typeface="Inter"/>
                        <a:ea typeface="Inter"/>
                        <a:cs typeface="Inter"/>
                      </a:endParaRPr>
                    </a:p>
                  </a:txBody>
                  <a:tcPr marL="81915" marR="81915" marT="81915" marB="81915"/>
                </a:tc>
                <a:tc>
                  <a:txBody>
                    <a:bodyPr/>
                    <a:lstStyle/>
                    <a:p>
                      <a:pPr>
                        <a:lnSpc>
                          <a:spcPct val="150000"/>
                        </a:lnSpc>
                      </a:pPr>
                      <a:r>
                        <a:rPr lang="en" sz="1200" dirty="0">
                          <a:effectLst/>
                        </a:rPr>
                        <a:t> </a:t>
                      </a:r>
                      <a:endParaRPr lang="en-TZ" sz="1200" dirty="0">
                        <a:effectLst/>
                        <a:latin typeface="Inter"/>
                        <a:ea typeface="Inter"/>
                        <a:cs typeface="Inter"/>
                      </a:endParaRPr>
                    </a:p>
                  </a:txBody>
                  <a:tcPr marL="81915" marR="81915" marT="81915" marB="81915"/>
                </a:tc>
                <a:extLst>
                  <a:ext uri="{0D108BD9-81ED-4DB2-BD59-A6C34878D82A}">
                    <a16:rowId xmlns:a16="http://schemas.microsoft.com/office/drawing/2014/main" val="390995303"/>
                  </a:ext>
                </a:extLst>
              </a:tr>
            </a:tbl>
          </a:graphicData>
        </a:graphic>
      </p:graphicFrame>
    </p:spTree>
    <p:extLst>
      <p:ext uri="{BB962C8B-B14F-4D97-AF65-F5344CB8AC3E}">
        <p14:creationId xmlns:p14="http://schemas.microsoft.com/office/powerpoint/2010/main" val="2084361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8DA1A-9AC5-4D8F-B85C-E9AFA58B5F78}"/>
              </a:ext>
            </a:extLst>
          </p:cNvPr>
          <p:cNvSpPr>
            <a:spLocks noGrp="1"/>
          </p:cNvSpPr>
          <p:nvPr>
            <p:ph type="title"/>
          </p:nvPr>
        </p:nvSpPr>
        <p:spPr>
          <a:xfrm>
            <a:off x="1097280" y="1051560"/>
            <a:ext cx="10058400" cy="2377440"/>
          </a:xfrm>
        </p:spPr>
        <p:txBody>
          <a:bodyPr>
            <a:normAutofit/>
          </a:bodyPr>
          <a:lstStyle/>
          <a:p>
            <a:r>
              <a:rPr lang="en-US" sz="4800" dirty="0"/>
              <a:t>That’s it for my social media strategy template! I hope you found it useful.</a:t>
            </a:r>
            <a:endParaRPr lang="en-TZ" sz="4800" dirty="0"/>
          </a:p>
        </p:txBody>
      </p:sp>
      <p:sp>
        <p:nvSpPr>
          <p:cNvPr id="3" name="Text Placeholder 2">
            <a:extLst>
              <a:ext uri="{FF2B5EF4-FFF2-40B4-BE49-F238E27FC236}">
                <a16:creationId xmlns:a16="http://schemas.microsoft.com/office/drawing/2014/main" id="{D99EB61A-74FF-4CEC-9480-51C526CC3291}"/>
              </a:ext>
            </a:extLst>
          </p:cNvPr>
          <p:cNvSpPr>
            <a:spLocks noGrp="1"/>
          </p:cNvSpPr>
          <p:nvPr>
            <p:ph type="body" idx="1"/>
          </p:nvPr>
        </p:nvSpPr>
        <p:spPr>
          <a:xfrm>
            <a:off x="1097280" y="6857998"/>
            <a:ext cx="10058400" cy="45719"/>
          </a:xfrm>
        </p:spPr>
        <p:txBody>
          <a:bodyPr>
            <a:normAutofit fontScale="25000" lnSpcReduction="20000"/>
          </a:bodyPr>
          <a:lstStyle/>
          <a:p>
            <a:endParaRPr lang="en-TZ" dirty="0"/>
          </a:p>
        </p:txBody>
      </p:sp>
    </p:spTree>
    <p:extLst>
      <p:ext uri="{BB962C8B-B14F-4D97-AF65-F5344CB8AC3E}">
        <p14:creationId xmlns:p14="http://schemas.microsoft.com/office/powerpoint/2010/main" val="369367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D5AC9E-9BCD-4FC5-8468-7F47713096DB}"/>
              </a:ext>
            </a:extLst>
          </p:cNvPr>
          <p:cNvSpPr>
            <a:spLocks noGrp="1"/>
          </p:cNvSpPr>
          <p:nvPr>
            <p:ph type="title"/>
          </p:nvPr>
        </p:nvSpPr>
        <p:spPr>
          <a:xfrm>
            <a:off x="755374" y="1280160"/>
            <a:ext cx="10400306" cy="2869809"/>
          </a:xfrm>
        </p:spPr>
        <p:txBody>
          <a:bodyPr>
            <a:normAutofit/>
          </a:bodyPr>
          <a:lstStyle/>
          <a:p>
            <a:r>
              <a:rPr lang="en-US" dirty="0"/>
              <a:t>Executive Summary</a:t>
            </a:r>
            <a:br>
              <a:rPr lang="en-US" dirty="0"/>
            </a:br>
            <a:endParaRPr lang="en-TZ" dirty="0"/>
          </a:p>
        </p:txBody>
      </p:sp>
    </p:spTree>
    <p:extLst>
      <p:ext uri="{BB962C8B-B14F-4D97-AF65-F5344CB8AC3E}">
        <p14:creationId xmlns:p14="http://schemas.microsoft.com/office/powerpoint/2010/main" val="3427670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41904E-93DD-4244-BF35-CDC12B5B8B33}"/>
              </a:ext>
            </a:extLst>
          </p:cNvPr>
          <p:cNvSpPr>
            <a:spLocks noGrp="1"/>
          </p:cNvSpPr>
          <p:nvPr>
            <p:ph type="title"/>
          </p:nvPr>
        </p:nvSpPr>
        <p:spPr>
          <a:xfrm>
            <a:off x="1195754" y="815926"/>
            <a:ext cx="9959926" cy="1758462"/>
          </a:xfrm>
        </p:spPr>
        <p:txBody>
          <a:bodyPr>
            <a:normAutofit fontScale="90000"/>
          </a:bodyPr>
          <a:lstStyle/>
          <a:p>
            <a:br>
              <a:rPr lang="en-US" dirty="0"/>
            </a:br>
            <a:r>
              <a:rPr lang="en-US" dirty="0"/>
              <a:t>Writing an effective executive summary </a:t>
            </a:r>
            <a:br>
              <a:rPr lang="en-US" dirty="0"/>
            </a:br>
            <a:endParaRPr lang="en-TZ" dirty="0"/>
          </a:p>
        </p:txBody>
      </p:sp>
      <p:sp>
        <p:nvSpPr>
          <p:cNvPr id="4" name="Content Placeholder 3">
            <a:extLst>
              <a:ext uri="{FF2B5EF4-FFF2-40B4-BE49-F238E27FC236}">
                <a16:creationId xmlns:a16="http://schemas.microsoft.com/office/drawing/2014/main" id="{63249DE6-260E-4928-AE14-73897E10E2C1}"/>
              </a:ext>
            </a:extLst>
          </p:cNvPr>
          <p:cNvSpPr>
            <a:spLocks noGrp="1"/>
          </p:cNvSpPr>
          <p:nvPr>
            <p:ph idx="1"/>
          </p:nvPr>
        </p:nvSpPr>
        <p:spPr/>
        <p:txBody>
          <a:bodyPr>
            <a:normAutofit fontScale="92500" lnSpcReduction="20000"/>
          </a:bodyPr>
          <a:lstStyle/>
          <a:p>
            <a:r>
              <a:rPr lang="en-US" dirty="0"/>
              <a:t>The executive summary is a synopsis of your social media marketing plan. It should not exceed one page.</a:t>
            </a:r>
          </a:p>
          <a:p>
            <a:endParaRPr lang="en-US" dirty="0"/>
          </a:p>
          <a:p>
            <a:r>
              <a:rPr lang="en-US" dirty="0"/>
              <a:t>The summary should contain the following information:</a:t>
            </a:r>
          </a:p>
          <a:p>
            <a:endParaRPr lang="en-US" dirty="0"/>
          </a:p>
          <a:p>
            <a:r>
              <a:rPr lang="en-US" dirty="0"/>
              <a:t>Identify the problem or need for a social media strategy or proposed campaign</a:t>
            </a:r>
          </a:p>
          <a:p>
            <a:r>
              <a:rPr lang="en-US" dirty="0"/>
              <a:t>Explain the anticipated result(s) </a:t>
            </a:r>
          </a:p>
          <a:p>
            <a:r>
              <a:rPr lang="en-US" dirty="0"/>
              <a:t>Lay out the budget, time, and resources required to execute</a:t>
            </a:r>
          </a:p>
          <a:p>
            <a:r>
              <a:rPr lang="en-US" dirty="0"/>
              <a:t>Include any additional information worth noting</a:t>
            </a:r>
          </a:p>
          <a:p>
            <a:endParaRPr lang="en-TZ" dirty="0"/>
          </a:p>
        </p:txBody>
      </p:sp>
    </p:spTree>
    <p:extLst>
      <p:ext uri="{BB962C8B-B14F-4D97-AF65-F5344CB8AC3E}">
        <p14:creationId xmlns:p14="http://schemas.microsoft.com/office/powerpoint/2010/main" val="76717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F3A4-87E4-4AFE-8B50-DA275D45AAEB}"/>
              </a:ext>
            </a:extLst>
          </p:cNvPr>
          <p:cNvSpPr>
            <a:spLocks noGrp="1"/>
          </p:cNvSpPr>
          <p:nvPr>
            <p:ph type="title"/>
          </p:nvPr>
        </p:nvSpPr>
        <p:spPr>
          <a:xfrm>
            <a:off x="1097280" y="286603"/>
            <a:ext cx="10058400" cy="2287785"/>
          </a:xfrm>
        </p:spPr>
        <p:txBody>
          <a:bodyPr/>
          <a:lstStyle/>
          <a:p>
            <a:r>
              <a:rPr lang="en-US" dirty="0"/>
              <a:t>Executive Summary</a:t>
            </a:r>
            <a:br>
              <a:rPr lang="en-US" dirty="0"/>
            </a:br>
            <a:endParaRPr lang="en-TZ" dirty="0"/>
          </a:p>
        </p:txBody>
      </p:sp>
      <p:sp>
        <p:nvSpPr>
          <p:cNvPr id="3" name="Content Placeholder 2">
            <a:extLst>
              <a:ext uri="{FF2B5EF4-FFF2-40B4-BE49-F238E27FC236}">
                <a16:creationId xmlns:a16="http://schemas.microsoft.com/office/drawing/2014/main" id="{36C3E35C-46E9-4925-BBB2-33BB45C270D4}"/>
              </a:ext>
            </a:extLst>
          </p:cNvPr>
          <p:cNvSpPr>
            <a:spLocks noGrp="1"/>
          </p:cNvSpPr>
          <p:nvPr>
            <p:ph idx="1"/>
          </p:nvPr>
        </p:nvSpPr>
        <p:spPr/>
        <p:txBody>
          <a:bodyPr/>
          <a:lstStyle/>
          <a:p>
            <a:r>
              <a:rPr lang="fr-FR" dirty="0"/>
              <a:t>[Point 1]</a:t>
            </a:r>
          </a:p>
          <a:p>
            <a:endParaRPr lang="fr-FR" dirty="0"/>
          </a:p>
          <a:p>
            <a:r>
              <a:rPr lang="fr-FR" dirty="0"/>
              <a:t>[Point 2]</a:t>
            </a:r>
          </a:p>
          <a:p>
            <a:endParaRPr lang="fr-FR" dirty="0"/>
          </a:p>
          <a:p>
            <a:r>
              <a:rPr lang="fr-FR" dirty="0"/>
              <a:t>[Point 3]</a:t>
            </a:r>
          </a:p>
          <a:p>
            <a:endParaRPr lang="fr-FR" dirty="0"/>
          </a:p>
          <a:p>
            <a:r>
              <a:rPr lang="fr-FR" dirty="0"/>
              <a:t>[</a:t>
            </a:r>
            <a:r>
              <a:rPr lang="fr-FR" dirty="0" err="1"/>
              <a:t>ect</a:t>
            </a:r>
            <a:r>
              <a:rPr lang="fr-FR" dirty="0"/>
              <a:t>…]</a:t>
            </a:r>
          </a:p>
          <a:p>
            <a:endParaRPr lang="en-TZ" dirty="0"/>
          </a:p>
        </p:txBody>
      </p:sp>
    </p:spTree>
    <p:extLst>
      <p:ext uri="{BB962C8B-B14F-4D97-AF65-F5344CB8AC3E}">
        <p14:creationId xmlns:p14="http://schemas.microsoft.com/office/powerpoint/2010/main" val="1969079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4DCD-6256-4765-B9DC-49F9E4C5566E}"/>
              </a:ext>
            </a:extLst>
          </p:cNvPr>
          <p:cNvSpPr>
            <a:spLocks noGrp="1"/>
          </p:cNvSpPr>
          <p:nvPr>
            <p:ph type="title"/>
          </p:nvPr>
        </p:nvSpPr>
        <p:spPr>
          <a:xfrm>
            <a:off x="1097280" y="2349306"/>
            <a:ext cx="10058400" cy="1885070"/>
          </a:xfrm>
        </p:spPr>
        <p:txBody>
          <a:bodyPr/>
          <a:lstStyle/>
          <a:p>
            <a:r>
              <a:rPr lang="en-US" dirty="0"/>
              <a:t>Social Media Goals</a:t>
            </a:r>
            <a:br>
              <a:rPr lang="en-US" dirty="0"/>
            </a:br>
            <a:endParaRPr lang="en-TZ" dirty="0"/>
          </a:p>
        </p:txBody>
      </p:sp>
    </p:spTree>
    <p:extLst>
      <p:ext uri="{BB962C8B-B14F-4D97-AF65-F5344CB8AC3E}">
        <p14:creationId xmlns:p14="http://schemas.microsoft.com/office/powerpoint/2010/main" val="35497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BDB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2F09A-E559-42A3-A1D0-99BDA767936E}"/>
              </a:ext>
            </a:extLst>
          </p:cNvPr>
          <p:cNvSpPr>
            <a:spLocks noGrp="1"/>
          </p:cNvSpPr>
          <p:nvPr>
            <p:ph type="title"/>
          </p:nvPr>
        </p:nvSpPr>
        <p:spPr/>
        <p:txBody>
          <a:bodyPr/>
          <a:lstStyle/>
          <a:p>
            <a:r>
              <a:rPr lang="en-US" dirty="0"/>
              <a:t>Setting smart goals</a:t>
            </a:r>
            <a:endParaRPr lang="en-TZ" dirty="0"/>
          </a:p>
        </p:txBody>
      </p:sp>
      <p:sp>
        <p:nvSpPr>
          <p:cNvPr id="3" name="Content Placeholder 2">
            <a:extLst>
              <a:ext uri="{FF2B5EF4-FFF2-40B4-BE49-F238E27FC236}">
                <a16:creationId xmlns:a16="http://schemas.microsoft.com/office/drawing/2014/main" id="{92B6EB15-B724-46ED-B837-47FF1B6B3C16}"/>
              </a:ext>
            </a:extLst>
          </p:cNvPr>
          <p:cNvSpPr>
            <a:spLocks noGrp="1"/>
          </p:cNvSpPr>
          <p:nvPr>
            <p:ph idx="1"/>
          </p:nvPr>
        </p:nvSpPr>
        <p:spPr/>
        <p:txBody>
          <a:bodyPr>
            <a:normAutofit/>
          </a:bodyPr>
          <a:lstStyle/>
          <a:p>
            <a:r>
              <a:rPr lang="en-US" dirty="0"/>
              <a:t>Set goals that are specific, measurable, attainable, relevant, and timely</a:t>
            </a:r>
          </a:p>
          <a:p>
            <a:r>
              <a:rPr lang="en-US" dirty="0"/>
              <a:t>Make sure they are aligned to business objectives to accurately measure return on investment</a:t>
            </a:r>
          </a:p>
          <a:p>
            <a:r>
              <a:rPr lang="en-US" dirty="0"/>
              <a:t>Track the right metrics to stay focused on what matters</a:t>
            </a:r>
          </a:p>
          <a:p>
            <a:pPr marL="0" indent="0">
              <a:buNone/>
            </a:pPr>
            <a:r>
              <a:rPr lang="en-US" dirty="0"/>
              <a:t>The objective, goals, and metrics you’ll see further down in this template are examples. Update with what works for your business.</a:t>
            </a:r>
          </a:p>
          <a:p>
            <a:endParaRPr lang="en-TZ" dirty="0"/>
          </a:p>
        </p:txBody>
      </p:sp>
    </p:spTree>
    <p:extLst>
      <p:ext uri="{BB962C8B-B14F-4D97-AF65-F5344CB8AC3E}">
        <p14:creationId xmlns:p14="http://schemas.microsoft.com/office/powerpoint/2010/main" val="214863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87CA9-6616-407D-84D5-6EAF6BF419BC}"/>
              </a:ext>
            </a:extLst>
          </p:cNvPr>
          <p:cNvSpPr>
            <a:spLocks noGrp="1"/>
          </p:cNvSpPr>
          <p:nvPr>
            <p:ph type="title"/>
          </p:nvPr>
        </p:nvSpPr>
        <p:spPr>
          <a:xfrm>
            <a:off x="1097280" y="286603"/>
            <a:ext cx="10058400" cy="2133040"/>
          </a:xfrm>
        </p:spPr>
        <p:txBody>
          <a:bodyPr>
            <a:normAutofit fontScale="90000"/>
          </a:bodyPr>
          <a:lstStyle/>
          <a:p>
            <a:br>
              <a:rPr lang="en-US" dirty="0"/>
            </a:br>
            <a:br>
              <a:rPr lang="en-US" dirty="0"/>
            </a:br>
            <a:r>
              <a:rPr lang="en-US" dirty="0"/>
              <a:t>Key performance indicators</a:t>
            </a:r>
            <a:br>
              <a:rPr lang="en-US" dirty="0"/>
            </a:br>
            <a:endParaRPr lang="en-TZ" dirty="0"/>
          </a:p>
        </p:txBody>
      </p:sp>
      <p:sp>
        <p:nvSpPr>
          <p:cNvPr id="3" name="Content Placeholder 2">
            <a:extLst>
              <a:ext uri="{FF2B5EF4-FFF2-40B4-BE49-F238E27FC236}">
                <a16:creationId xmlns:a16="http://schemas.microsoft.com/office/drawing/2014/main" id="{E8C385D4-9016-4F28-AF50-0BA7F1651D14}"/>
              </a:ext>
            </a:extLst>
          </p:cNvPr>
          <p:cNvSpPr>
            <a:spLocks noGrp="1"/>
          </p:cNvSpPr>
          <p:nvPr>
            <p:ph idx="1"/>
          </p:nvPr>
        </p:nvSpPr>
        <p:spPr/>
        <p:txBody>
          <a:bodyPr>
            <a:normAutofit/>
          </a:bodyPr>
          <a:lstStyle/>
          <a:p>
            <a:r>
              <a:rPr lang="en-US" dirty="0"/>
              <a:t>By [date/month/quarter/EOY], we will:</a:t>
            </a:r>
          </a:p>
          <a:p>
            <a:r>
              <a:rPr lang="en-US" dirty="0"/>
              <a:t> </a:t>
            </a:r>
            <a:r>
              <a:rPr lang="en-US" b="1" dirty="0"/>
              <a:t>1</a:t>
            </a:r>
          </a:p>
          <a:p>
            <a:r>
              <a:rPr lang="en-US" dirty="0"/>
              <a:t>[Insert S.M.A.R.T goal here — e.g. “We will grow our </a:t>
            </a:r>
            <a:r>
              <a:rPr lang="en-US" dirty="0" err="1"/>
              <a:t>facebook</a:t>
            </a:r>
            <a:r>
              <a:rPr lang="en-US" dirty="0"/>
              <a:t> audience by 50 new followers per week.”]</a:t>
            </a:r>
          </a:p>
          <a:p>
            <a:r>
              <a:rPr lang="en-US" b="1" dirty="0"/>
              <a:t>2</a:t>
            </a:r>
          </a:p>
          <a:p>
            <a:r>
              <a:rPr lang="en-US" dirty="0"/>
              <a:t>[S.M.A.R.T goal]</a:t>
            </a:r>
          </a:p>
          <a:p>
            <a:r>
              <a:rPr lang="en-US" b="1" dirty="0"/>
              <a:t>3</a:t>
            </a:r>
          </a:p>
          <a:p>
            <a:r>
              <a:rPr lang="en-US" dirty="0"/>
              <a:t>[S.M.A.R.T goal]</a:t>
            </a:r>
          </a:p>
          <a:p>
            <a:endParaRPr lang="en-TZ" dirty="0"/>
          </a:p>
        </p:txBody>
      </p:sp>
    </p:spTree>
    <p:extLst>
      <p:ext uri="{BB962C8B-B14F-4D97-AF65-F5344CB8AC3E}">
        <p14:creationId xmlns:p14="http://schemas.microsoft.com/office/powerpoint/2010/main" val="1451991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2FEE50-4CFB-45E8-AE8F-1C4D23A4F6EB}"/>
              </a:ext>
            </a:extLst>
          </p:cNvPr>
          <p:cNvSpPr>
            <a:spLocks noGrp="1"/>
          </p:cNvSpPr>
          <p:nvPr>
            <p:ph type="title"/>
          </p:nvPr>
        </p:nvSpPr>
        <p:spPr>
          <a:xfrm>
            <a:off x="1066800" y="2658794"/>
            <a:ext cx="10058400" cy="1589648"/>
          </a:xfrm>
        </p:spPr>
        <p:txBody>
          <a:bodyPr/>
          <a:lstStyle/>
          <a:p>
            <a:r>
              <a:rPr lang="en-US" dirty="0"/>
              <a:t>Target Audience</a:t>
            </a:r>
            <a:br>
              <a:rPr lang="en-US" dirty="0"/>
            </a:br>
            <a:endParaRPr lang="en-TZ" dirty="0"/>
          </a:p>
        </p:txBody>
      </p:sp>
    </p:spTree>
    <p:extLst>
      <p:ext uri="{BB962C8B-B14F-4D97-AF65-F5344CB8AC3E}">
        <p14:creationId xmlns:p14="http://schemas.microsoft.com/office/powerpoint/2010/main" val="94170296"/>
      </p:ext>
    </p:extLst>
  </p:cSld>
  <p:clrMapOvr>
    <a:masterClrMapping/>
  </p:clrMapOvr>
</p:sld>
</file>

<file path=ppt/theme/theme1.xml><?xml version="1.0" encoding="utf-8"?>
<a:theme xmlns:a="http://schemas.openxmlformats.org/drawingml/2006/main" name="1_RetrospectVTI">
  <a:themeElements>
    <a:clrScheme name="Custom 34">
      <a:dk1>
        <a:sysClr val="windowText" lastClr="000000"/>
      </a:dk1>
      <a:lt1>
        <a:sysClr val="window" lastClr="FFFFFF"/>
      </a:lt1>
      <a:dk2>
        <a:srgbClr val="39302A"/>
      </a:dk2>
      <a:lt2>
        <a:srgbClr val="E5DEDB"/>
      </a:lt2>
      <a:accent1>
        <a:srgbClr val="EC7016"/>
      </a:accent1>
      <a:accent2>
        <a:srgbClr val="F8931D"/>
      </a:accent2>
      <a:accent3>
        <a:srgbClr val="CE8D3E"/>
      </a:accent3>
      <a:accent4>
        <a:srgbClr val="E64823"/>
      </a:accent4>
      <a:accent5>
        <a:srgbClr val="FFCA08"/>
      </a:accent5>
      <a:accent6>
        <a:srgbClr val="9C6A6A"/>
      </a:accent6>
      <a:hlink>
        <a:srgbClr val="2998E3"/>
      </a:hlink>
      <a:folHlink>
        <a:srgbClr val="7F723D"/>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Override1.xml><?xml version="1.0" encoding="utf-8"?>
<a:themeOverride xmlns:a="http://schemas.openxmlformats.org/drawingml/2006/main">
  <a:clrScheme name="Custom 41">
    <a:dk1>
      <a:sysClr val="windowText" lastClr="000000"/>
    </a:dk1>
    <a:lt1>
      <a:sysClr val="window" lastClr="FFFFFF"/>
    </a:lt1>
    <a:dk2>
      <a:srgbClr val="39302A"/>
    </a:dk2>
    <a:lt2>
      <a:srgbClr val="E5DEDB"/>
    </a:lt2>
    <a:accent1>
      <a:srgbClr val="F36826"/>
    </a:accent1>
    <a:accent2>
      <a:srgbClr val="FB8E09"/>
    </a:accent2>
    <a:accent3>
      <a:srgbClr val="D48B32"/>
    </a:accent3>
    <a:accent4>
      <a:srgbClr val="E64823"/>
    </a:accent4>
    <a:accent5>
      <a:srgbClr val="FFCA08"/>
    </a:accent5>
    <a:accent6>
      <a:srgbClr val="AF695B"/>
    </a:accent6>
    <a:hlink>
      <a:srgbClr val="2998E3"/>
    </a:hlink>
    <a:folHlink>
      <a:srgbClr val="7F723D"/>
    </a:folHlink>
  </a:clrScheme>
</a:themeOverride>
</file>

<file path=ppt/theme/themeOverride2.xml><?xml version="1.0" encoding="utf-8"?>
<a:themeOverride xmlns:a="http://schemas.openxmlformats.org/drawingml/2006/main">
  <a:clrScheme name="Custom 41">
    <a:dk1>
      <a:sysClr val="windowText" lastClr="000000"/>
    </a:dk1>
    <a:lt1>
      <a:sysClr val="window" lastClr="FFFFFF"/>
    </a:lt1>
    <a:dk2>
      <a:srgbClr val="39302A"/>
    </a:dk2>
    <a:lt2>
      <a:srgbClr val="E5DEDB"/>
    </a:lt2>
    <a:accent1>
      <a:srgbClr val="F36826"/>
    </a:accent1>
    <a:accent2>
      <a:srgbClr val="FB8E09"/>
    </a:accent2>
    <a:accent3>
      <a:srgbClr val="D48B32"/>
    </a:accent3>
    <a:accent4>
      <a:srgbClr val="E64823"/>
    </a:accent4>
    <a:accent5>
      <a:srgbClr val="FFCA08"/>
    </a:accent5>
    <a:accent6>
      <a:srgbClr val="AF695B"/>
    </a:accent6>
    <a:hlink>
      <a:srgbClr val="2998E3"/>
    </a:hlink>
    <a:folHlink>
      <a:srgbClr val="7F723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5B1FD9-3BB6-4DA9-A089-3B68C2323D4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638A3B04-B0F3-4C12-A722-52B5CF6D9723}">
  <ds:schemaRefs>
    <ds:schemaRef ds:uri="http://schemas.microsoft.com/sharepoint/v3/contenttype/forms"/>
  </ds:schemaRefs>
</ds:datastoreItem>
</file>

<file path=customXml/itemProps3.xml><?xml version="1.0" encoding="utf-8"?>
<ds:datastoreItem xmlns:ds="http://schemas.openxmlformats.org/officeDocument/2006/customXml" ds:itemID="{1747A963-53E0-44AF-AF13-963FE676C6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Template>
  <TotalTime>122</TotalTime>
  <Words>977</Words>
  <Application>Microsoft Office PowerPoint</Application>
  <PresentationFormat>Widescreen</PresentationFormat>
  <Paragraphs>187</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Bookman Old Style</vt:lpstr>
      <vt:lpstr>Calibri</vt:lpstr>
      <vt:lpstr>Franklin Gothic Book</vt:lpstr>
      <vt:lpstr>Inter</vt:lpstr>
      <vt:lpstr>Source Sans Pro</vt:lpstr>
      <vt:lpstr>1_RetrospectVTI</vt:lpstr>
      <vt:lpstr>[YOUR COMPANY NAME]  SOCIAL MEDIA STRATEGY </vt:lpstr>
      <vt:lpstr>Instructions for using this template  </vt:lpstr>
      <vt:lpstr>Executive Summary </vt:lpstr>
      <vt:lpstr> Writing an effective executive summary  </vt:lpstr>
      <vt:lpstr>Executive Summary </vt:lpstr>
      <vt:lpstr>Social Media Goals </vt:lpstr>
      <vt:lpstr>Setting smart goals</vt:lpstr>
      <vt:lpstr>  Key performance indicators </vt:lpstr>
      <vt:lpstr>Target Audience </vt:lpstr>
      <vt:lpstr>Defining your audience</vt:lpstr>
      <vt:lpstr>PowerPoint Presentation</vt:lpstr>
      <vt:lpstr>Competitive Analysis </vt:lpstr>
      <vt:lpstr>Conducting a competitive analysis  </vt:lpstr>
      <vt:lpstr>PowerPoint Presentation</vt:lpstr>
      <vt:lpstr>                           SWOT ANALYSIS</vt:lpstr>
      <vt:lpstr>Social Media Audit</vt:lpstr>
      <vt:lpstr>Auditing your social media presence </vt:lpstr>
      <vt:lpstr>We will maintain these accounts: </vt:lpstr>
      <vt:lpstr>Content Strategy </vt:lpstr>
      <vt:lpstr>Crafting your content strategy</vt:lpstr>
      <vt:lpstr>POSTING SCHEDULE </vt:lpstr>
      <vt:lpstr>Measuring your progress </vt:lpstr>
      <vt:lpstr>Progress</vt:lpstr>
      <vt:lpstr>TOOLS</vt:lpstr>
      <vt:lpstr>That’s it for my social media strategy template! I hope you found it useful.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COMPANY NAME]  SOCIAL MEDIA STRATEGY</dc:title>
  <dc:creator>nasra.mohamed</dc:creator>
  <cp:lastModifiedBy>nasra.mohamed</cp:lastModifiedBy>
  <cp:revision>11</cp:revision>
  <dcterms:created xsi:type="dcterms:W3CDTF">2021-06-02T09:04:50Z</dcterms:created>
  <dcterms:modified xsi:type="dcterms:W3CDTF">2021-06-02T11:07:07Z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